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0"/>
  </p:notesMasterIdLst>
  <p:sldIdLst>
    <p:sldId id="275" r:id="rId2"/>
    <p:sldId id="342" r:id="rId3"/>
    <p:sldId id="343" r:id="rId4"/>
    <p:sldId id="344" r:id="rId5"/>
    <p:sldId id="533" r:id="rId6"/>
    <p:sldId id="534" r:id="rId7"/>
    <p:sldId id="535" r:id="rId8"/>
    <p:sldId id="351" r:id="rId9"/>
    <p:sldId id="345" r:id="rId10"/>
    <p:sldId id="488" r:id="rId11"/>
    <p:sldId id="532" r:id="rId12"/>
    <p:sldId id="517" r:id="rId13"/>
    <p:sldId id="482" r:id="rId14"/>
    <p:sldId id="348" r:id="rId15"/>
    <p:sldId id="347" r:id="rId16"/>
    <p:sldId id="346" r:id="rId17"/>
    <p:sldId id="536" r:id="rId18"/>
    <p:sldId id="546" r:id="rId19"/>
    <p:sldId id="493" r:id="rId20"/>
    <p:sldId id="520" r:id="rId21"/>
    <p:sldId id="354" r:id="rId22"/>
    <p:sldId id="349" r:id="rId23"/>
    <p:sldId id="352" r:id="rId24"/>
    <p:sldId id="389" r:id="rId25"/>
    <p:sldId id="358" r:id="rId26"/>
    <p:sldId id="537" r:id="rId27"/>
    <p:sldId id="391" r:id="rId28"/>
    <p:sldId id="404" r:id="rId29"/>
    <p:sldId id="490" r:id="rId30"/>
    <p:sldId id="481" r:id="rId31"/>
    <p:sldId id="861" r:id="rId32"/>
    <p:sldId id="539" r:id="rId33"/>
    <p:sldId id="540" r:id="rId34"/>
    <p:sldId id="483" r:id="rId35"/>
    <p:sldId id="403" r:id="rId36"/>
    <p:sldId id="547" r:id="rId37"/>
    <p:sldId id="362" r:id="rId38"/>
    <p:sldId id="359" r:id="rId39"/>
    <p:sldId id="361" r:id="rId40"/>
    <p:sldId id="360" r:id="rId41"/>
    <p:sldId id="356" r:id="rId42"/>
    <p:sldId id="363" r:id="rId43"/>
    <p:sldId id="484" r:id="rId44"/>
    <p:sldId id="548" r:id="rId45"/>
    <p:sldId id="355" r:id="rId46"/>
    <p:sldId id="384" r:id="rId47"/>
    <p:sldId id="385" r:id="rId48"/>
    <p:sldId id="386" r:id="rId49"/>
    <p:sldId id="387" r:id="rId50"/>
    <p:sldId id="388" r:id="rId51"/>
    <p:sldId id="485" r:id="rId52"/>
    <p:sldId id="855" r:id="rId53"/>
    <p:sldId id="856" r:id="rId54"/>
    <p:sldId id="857" r:id="rId55"/>
    <p:sldId id="858" r:id="rId56"/>
    <p:sldId id="859" r:id="rId57"/>
    <p:sldId id="860" r:id="rId58"/>
    <p:sldId id="380" r:id="rId59"/>
    <p:sldId id="381" r:id="rId60"/>
    <p:sldId id="510" r:id="rId61"/>
    <p:sldId id="486" r:id="rId62"/>
    <p:sldId id="549" r:id="rId63"/>
    <p:sldId id="382" r:id="rId64"/>
    <p:sldId id="495" r:id="rId65"/>
    <p:sldId id="392" r:id="rId66"/>
    <p:sldId id="365" r:id="rId67"/>
    <p:sldId id="366" r:id="rId68"/>
    <p:sldId id="367" r:id="rId69"/>
    <p:sldId id="368" r:id="rId70"/>
    <p:sldId id="369" r:id="rId71"/>
    <p:sldId id="515" r:id="rId72"/>
    <p:sldId id="551" r:id="rId73"/>
    <p:sldId id="550" r:id="rId74"/>
    <p:sldId id="370" r:id="rId75"/>
    <p:sldId id="371" r:id="rId76"/>
    <p:sldId id="372" r:id="rId77"/>
    <p:sldId id="373" r:id="rId78"/>
    <p:sldId id="374" r:id="rId79"/>
    <p:sldId id="375" r:id="rId80"/>
    <p:sldId id="489" r:id="rId81"/>
    <p:sldId id="516" r:id="rId82"/>
    <p:sldId id="376" r:id="rId83"/>
    <p:sldId id="377" r:id="rId84"/>
    <p:sldId id="378" r:id="rId85"/>
    <p:sldId id="400" r:id="rId86"/>
    <p:sldId id="538" r:id="rId87"/>
    <p:sldId id="528" r:id="rId88"/>
    <p:sldId id="521" r:id="rId89"/>
    <p:sldId id="523" r:id="rId90"/>
    <p:sldId id="522" r:id="rId91"/>
    <p:sldId id="524" r:id="rId92"/>
    <p:sldId id="525" r:id="rId93"/>
    <p:sldId id="526" r:id="rId94"/>
    <p:sldId id="527" r:id="rId95"/>
    <p:sldId id="541" r:id="rId96"/>
    <p:sldId id="401" r:id="rId97"/>
    <p:sldId id="552" r:id="rId98"/>
    <p:sldId id="542" r:id="rId99"/>
    <p:sldId id="543" r:id="rId100"/>
    <p:sldId id="544" r:id="rId101"/>
    <p:sldId id="497" r:id="rId102"/>
    <p:sldId id="498" r:id="rId103"/>
    <p:sldId id="553" r:id="rId104"/>
    <p:sldId id="393" r:id="rId105"/>
    <p:sldId id="862" r:id="rId106"/>
    <p:sldId id="501" r:id="rId107"/>
    <p:sldId id="508" r:id="rId108"/>
    <p:sldId id="509" r:id="rId109"/>
    <p:sldId id="545" r:id="rId110"/>
    <p:sldId id="556" r:id="rId111"/>
    <p:sldId id="558" r:id="rId112"/>
    <p:sldId id="559" r:id="rId113"/>
    <p:sldId id="557" r:id="rId114"/>
    <p:sldId id="554" r:id="rId115"/>
    <p:sldId id="555" r:id="rId116"/>
    <p:sldId id="512" r:id="rId117"/>
    <p:sldId id="492" r:id="rId118"/>
    <p:sldId id="513" r:id="rId119"/>
    <p:sldId id="514" r:id="rId120"/>
    <p:sldId id="518" r:id="rId121"/>
    <p:sldId id="511" r:id="rId122"/>
    <p:sldId id="529" r:id="rId123"/>
    <p:sldId id="530" r:id="rId124"/>
    <p:sldId id="531" r:id="rId125"/>
    <p:sldId id="496" r:id="rId126"/>
    <p:sldId id="399" r:id="rId127"/>
    <p:sldId id="397" r:id="rId128"/>
    <p:sldId id="398" r:id="rId1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96" autoAdjust="0"/>
    <p:restoredTop sz="94660"/>
  </p:normalViewPr>
  <p:slideViewPr>
    <p:cSldViewPr snapToGrid="0">
      <p:cViewPr varScale="1">
        <p:scale>
          <a:sx n="74" d="100"/>
          <a:sy n="74" d="100"/>
        </p:scale>
        <p:origin x="34" y="2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tableStyles" Target="tableStyle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notesMaster" Target="notesMasters/notesMaster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viewProps" Target="view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D7D09A-089B-49AD-9380-9EDF59B0FA35}" type="datetimeFigureOut">
              <a:rPr lang="en-US" smtClean="0"/>
              <a:t>11/4/2025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607A2E-B268-4E9D-8DE0-397499F5C2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9909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79087D-0DC7-6EEE-97E4-397D8D5393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ECD0DAB-0CC1-C222-2E07-FB5FDB4F089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5B64B4D-5979-0A6D-0EC2-F12F11AC3E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05FF45-43DE-E9BB-8216-D041F138DD5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6581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08804-A071-4B92-B9AF-68425EDD7D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055CFA-9F4D-4829-BE6A-3070A58019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D527CF-2C12-402C-AD56-D9DEA7BDC8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7C53C-E5B1-464F-8287-06D868EDC1EC}" type="datetimeFigureOut">
              <a:rPr lang="en-US" smtClean="0"/>
              <a:t>11/4/2025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0DF055-3FC3-4176-9A5B-321D0B4C81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437DE2-8AC7-47FA-B1CE-B05032BCC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32259-DE83-4734-84FD-B90D4D4421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0948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0F65D-3EE5-44AC-957C-DB198D650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EB429F-5A46-4CFD-A47A-3CE65CAF6F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1800A6-AED8-468B-AF32-E4315378DA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7C53C-E5B1-464F-8287-06D868EDC1EC}" type="datetimeFigureOut">
              <a:rPr lang="en-US" smtClean="0"/>
              <a:t>11/4/2025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9A0147-4FCA-488E-AC17-A32F1CEAA5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F46397-E941-4EBF-BFF9-20FF3DDE87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32259-DE83-4734-84FD-B90D4D4421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5411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585C7EA-397F-41CD-BF7A-DAB0760EDE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608832-A967-4BBC-B370-F9B8876E61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9DF700-3F70-488B-8A52-6A2F48A921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7C53C-E5B1-464F-8287-06D868EDC1EC}" type="datetimeFigureOut">
              <a:rPr lang="en-US" smtClean="0"/>
              <a:t>11/4/2025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FEBA5F-1D49-4923-852C-97DF291455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794C16-D0E5-4423-8BB9-F5F7F6868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32259-DE83-4734-84FD-B90D4D4421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1618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ubtitle 2"/>
          <p:cNvSpPr>
            <a:spLocks noGrp="1"/>
          </p:cNvSpPr>
          <p:nvPr>
            <p:ph type="subTitle" idx="1"/>
          </p:nvPr>
        </p:nvSpPr>
        <p:spPr>
          <a:xfrm>
            <a:off x="193273" y="5132441"/>
            <a:ext cx="8409867" cy="1460779"/>
          </a:xfrm>
          <a:prstGeom prst="rect">
            <a:avLst/>
          </a:prstGeom>
        </p:spPr>
        <p:txBody>
          <a:bodyPr lIns="137160" tIns="137160" rIns="137160" bIns="137160" anchor="b" anchorCtr="0">
            <a:normAutofit/>
          </a:bodyPr>
          <a:lstStyle>
            <a:lvl1pPr marL="0" indent="0" algn="l" defTabSz="914052" rtl="0" eaLnBrk="1" latinLnBrk="0" hangingPunct="1">
              <a:lnSpc>
                <a:spcPct val="100000"/>
              </a:lnSpc>
              <a:spcBef>
                <a:spcPts val="0"/>
              </a:spcBef>
              <a:buSzPct val="90000"/>
              <a:buFont typeface="Arial" pitchFamily="34" charset="0"/>
              <a:buNone/>
              <a:defRPr lang="en-US" sz="2400" b="0" kern="0" spc="0" baseline="0" dirty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0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0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1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1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2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2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3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3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2472268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12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79413" y="1388226"/>
            <a:ext cx="11525250" cy="5290388"/>
          </a:xfrm>
          <a:prstGeom prst="rect">
            <a:avLst/>
          </a:prstGeom>
        </p:spPr>
        <p:txBody>
          <a:bodyPr/>
          <a:lstStyle>
            <a:lvl1pPr>
              <a:spcBef>
                <a:spcPts val="1400"/>
              </a:spcBef>
              <a:defRPr b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113804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D64FE-8D94-451A-B9B1-2B3FC74AF8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7FF242-1891-4C9F-B7CE-92975FAD2D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D6CB4-303C-46C9-B655-BB2D0C6065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7C53C-E5B1-464F-8287-06D868EDC1EC}" type="datetimeFigureOut">
              <a:rPr lang="en-US" smtClean="0"/>
              <a:t>11/4/2025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368801-37C5-4EF3-9D1F-7DF93D47C1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0BC0C7-625C-4F1A-BC7F-916EE8241A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32259-DE83-4734-84FD-B90D4D4421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765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A7B16-8045-4095-8759-74F7D5A2A6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0E91B0-988D-4C53-B62B-3F5F7E6EB3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6C432A-4106-4ACA-BCA9-52BA2570DC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7C53C-E5B1-464F-8287-06D868EDC1EC}" type="datetimeFigureOut">
              <a:rPr lang="en-US" smtClean="0"/>
              <a:t>11/4/2025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5563FB-6E91-45AA-AE40-4B2F1671D0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CE3080-B9FA-4646-A663-A4EB811BC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32259-DE83-4734-84FD-B90D4D4421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1471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8F6E18-A428-4965-A6F9-1AF1823C3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8B806F-67CA-4311-8CB3-FCA2554079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933BB0-DDC5-450A-A47C-E9DE166AA9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903003-3ADF-413B-BBDC-52B36173BE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7C53C-E5B1-464F-8287-06D868EDC1EC}" type="datetimeFigureOut">
              <a:rPr lang="en-US" smtClean="0"/>
              <a:t>11/4/2025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85880C-1EF7-4DD6-B019-B800FC9A26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6E7B67-C300-4A62-B7D5-8D154DA4A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32259-DE83-4734-84FD-B90D4D4421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405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0B030E-1B94-4EC6-B993-A4ECE79A42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635279-9C17-4A5A-A2FE-A7B589285D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F2DCAC-1049-4688-8ADC-A271931C0B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AFEFDB2-0EF3-49F7-94E8-A56EDCB2E1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FAABB9E-145F-4502-899D-F31A6A50D88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6D1219B-C450-402A-A88A-0F773AF176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7C53C-E5B1-464F-8287-06D868EDC1EC}" type="datetimeFigureOut">
              <a:rPr lang="en-US" smtClean="0"/>
              <a:t>11/4/2025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28157EF-AC9A-4342-BDEF-5AA2E13FCF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81E6CD9-C2CA-44F0-A634-1FED985837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32259-DE83-4734-84FD-B90D4D4421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5054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65F051-BABB-4920-B92E-323A22B11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35C63E-C311-430B-9E2E-A802B2A3A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7C53C-E5B1-464F-8287-06D868EDC1EC}" type="datetimeFigureOut">
              <a:rPr lang="en-US" smtClean="0"/>
              <a:t>11/4/2025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5EED7D-A47E-45C2-9C06-3AE5E75F54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2885F1-FDB9-40F5-A2DB-BA933D901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32259-DE83-4734-84FD-B90D4D4421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2872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99A557-C321-417E-A0CA-076652B9BC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7C53C-E5B1-464F-8287-06D868EDC1EC}" type="datetimeFigureOut">
              <a:rPr lang="en-US" smtClean="0"/>
              <a:t>11/4/2025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D686801-680C-4BCB-A9BA-B0E27D26E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FEBD29-26F6-404C-9BE4-E6F6B29C5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32259-DE83-4734-84FD-B90D4D4421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3671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BE398F-318B-4E07-8BDA-E601347EAF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7DEEED-6A36-47DE-96F8-B47491A31F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F9EE6E-839D-4213-A3CF-EAC924A619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3F9BE0-169F-4D0B-9E7F-469D236F7C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7C53C-E5B1-464F-8287-06D868EDC1EC}" type="datetimeFigureOut">
              <a:rPr lang="en-US" smtClean="0"/>
              <a:t>11/4/2025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CDC1E2-823B-441E-8CA6-7EB73C2B7D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375350-4423-4556-AF38-780ABC9DF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32259-DE83-4734-84FD-B90D4D4421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8597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94F18A-F093-4A35-A1EF-BBB839E554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A220ECE-C950-43AA-8908-01545C17AB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846F7A-CD9E-405F-AF06-9BD9F0E747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20E242-540E-42A8-A1B5-A5F9FF2678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7C53C-E5B1-464F-8287-06D868EDC1EC}" type="datetimeFigureOut">
              <a:rPr lang="en-US" smtClean="0"/>
              <a:t>11/4/2025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48117E-B658-4CA9-AC8C-E858462937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2EBBFD-2C00-44D5-96D8-E5587C70D0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32259-DE83-4734-84FD-B90D4D4421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8683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2E758AD-FB2B-4FD9-9028-DE0ADFE203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FBF206-F2A4-48F4-BD38-F7558694B6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12B2E0-C620-48A1-AC6B-EEC63541674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F7C53C-E5B1-464F-8287-06D868EDC1EC}" type="datetimeFigureOut">
              <a:rPr lang="en-US" smtClean="0"/>
              <a:t>11/4/2025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6F4425-4E37-4B18-937D-8599C8507B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5BD858-062B-4A7E-89EC-D889597B81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132259-DE83-4734-84FD-B90D4D4421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7767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html/2407.13699v1" TargetMode="External"/><Relationship Id="rId2" Type="http://schemas.openxmlformats.org/officeDocument/2006/relationships/hyperlink" Target="https://link.springer.com/article/10.1007/s00521-024-10828-5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ieeexplore.ieee.org/stamp/stamp.jsp?tp=&amp;arnumber=10415424" TargetMode="Externa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hyperlink" Target="https://arxiv.org/abs/1708.05031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0.png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hyperlink" Target="https://link.springer.com/article/10.1007/s00521-024-10828-5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Netflix_Prize" TargetMode="Externa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hyperlink" Target="https://arxiv.org/abs/1606.07792" TargetMode="Externa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hyperlink" Target="https://arxiv.org/abs/1606.07792" TargetMode="Externa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hyperlink" Target="https://arxiv.org/abs/1606.07792" TargetMode="Externa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keras.io/examples/structured_data/collaborative_filtering_movielens/" TargetMode="External"/><Relationship Id="rId2" Type="http://schemas.openxmlformats.org/officeDocument/2006/relationships/hyperlink" Target="https://www.manning.com/books/graph-powered-machine-learning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grahamjenson/list_of_recommender_systems" TargetMode="External"/><Relationship Id="rId5" Type="http://schemas.openxmlformats.org/officeDocument/2006/relationships/hyperlink" Target="https://blog.twitter.com/engineering/en_us/topics/open-source/2023/twitter-recommendation-algorithm" TargetMode="External"/><Relationship Id="rId4" Type="http://schemas.openxmlformats.org/officeDocument/2006/relationships/hyperlink" Target="https://pytorch.org/blog/introducing-torchrec/" TargetMode="Externa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hyperlink" Target="https://dl.acm.org/doi/10.1145/3677328" TargetMode="Externa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hyperlink" Target="https://dl.acm.org/doi/10.1145/3677328" TargetMode="Externa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html/2401.01527v3" TargetMode="External"/><Relationship Id="rId2" Type="http://schemas.openxmlformats.org/officeDocument/2006/relationships/hyperlink" Target="https://dl.acm.org/doi/10.1145/3677328" TargetMode="Externa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hyperlink" Target="https://research.google/pubs/mixed-negative-sampling-for-learning-two-tower-neural-networks-in-recommendations/" TargetMode="External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aiwk.github.io/assets/youtube-multitask.pdf" TargetMode="Externa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hyperlink" Target="https://research.google/pubs/mixed-negative-sampling-for-learning-two-tower-neural-networks-in-recommendations/" TargetMode="Externa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hyperlink" Target="https://research.google/pubs/mixed-negative-sampling-for-learning-two-tower-neural-networks-in-recommendations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paperswithcode.com/datasets?task=recommendation-systems" TargetMode="External"/><Relationship Id="rId2" Type="http://schemas.openxmlformats.org/officeDocument/2006/relationships/hyperlink" Target="https://github.com/RUCAIBox/RecSysDatasets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grahamjenson/list_of_recommender_systems" TargetMode="External"/><Relationship Id="rId4" Type="http://schemas.openxmlformats.org/officeDocument/2006/relationships/hyperlink" Target="https://www.kaggle.com/search?q=recommendation+dataset+in%3Adatasets" TargetMode="Externa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hyperlink" Target="https://arxiv.org/abs/2203.11014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l.acm.org/doi/10.1145/3556702.3556821" TargetMode="Externa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hyperlink" Target="https://arxiv.org/abs/2212.13937" TargetMode="Externa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hyperlink" Target="https://arxiv.org/abs/2212.13937" TargetMode="Externa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0.png"/><Relationship Id="rId2" Type="http://schemas.openxmlformats.org/officeDocument/2006/relationships/hyperlink" Target="https://arxiv.org/abs/2212.13937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50.png"/><Relationship Id="rId7" Type="http://schemas.openxmlformats.org/officeDocument/2006/relationships/image" Target="../media/image90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70.png"/><Relationship Id="rId4" Type="http://schemas.openxmlformats.org/officeDocument/2006/relationships/image" Target="../media/image60.png"/><Relationship Id="rId9" Type="http://schemas.openxmlformats.org/officeDocument/2006/relationships/image" Target="../media/image111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1.png"/><Relationship Id="rId7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link.springer.com/article/10.1007/s00521-024-10828-5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link.springer.com/article/10.1007/s00521-024-10828-5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mazon.science/blog/more-efficient-caching-for-product-retrieval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link.springer.com/article/10.1007/s00521-024-10828-5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hyperlink" Target="https://arxiv.org/abs/1708.05031" TargetMode="Externa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312.16015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en.wikipedia.org/wiki/Evaluation_measures_(information_retrieval)" TargetMode="Externa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2312.16015" TargetMode="Externa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2312.16015" TargetMode="Externa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link.springer.com/article/10.1007/s00521-024-10828-5" TargetMode="Externa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link.springer.com/article/10.1007/s00521-024-10828-5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3" Type="http://schemas.openxmlformats.org/officeDocument/2006/relationships/image" Target="../media/image110.png"/><Relationship Id="rId7" Type="http://schemas.openxmlformats.org/officeDocument/2006/relationships/image" Target="../media/image150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.png"/><Relationship Id="rId5" Type="http://schemas.openxmlformats.org/officeDocument/2006/relationships/image" Target="../media/image130.png"/><Relationship Id="rId4" Type="http://schemas.openxmlformats.org/officeDocument/2006/relationships/image" Target="../media/image120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1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arxiv.org/html/2407.13699v1" TargetMode="Externa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42.png"/><Relationship Id="rId4" Type="http://schemas.openxmlformats.org/officeDocument/2006/relationships/image" Target="../media/image250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en.wikipedia.org/wiki/Netflix_Prize" TargetMode="Externa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https://link.springer.com/article/10.1007/s00521-024-10828-5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1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2.png"/><Relationship Id="rId2" Type="http://schemas.openxmlformats.org/officeDocument/2006/relationships/hyperlink" Target="https://en.wikipedia.org/wiki/Stochastic_gradient_descent" TargetMode="Externa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Stochastic_gradient_descent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hyperlink" Target="https://en.wikipedia.org/wiki/Feature_hashing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hyperlink" Target="https://scikit-learn.org/stable/modules/generated/sklearn.feature_extraction.FeatureHasher.html" TargetMode="External"/><Relationship Id="rId2" Type="http://schemas.openxmlformats.org/officeDocument/2006/relationships/hyperlink" Target="https://en.wikipedia.org/wiki/Feature_hashing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keras.io/api/layers/preprocessing_layers/categorical/hashing/" TargetMode="Externa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2010.10784" TargetMode="Externa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hyperlink" Target="https://arxiv.org/abs/2010.10784" TargetMode="Externa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https://arxiv.org/abs/2010.10784" TargetMode="Externa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hyperlink" Target="https://link.springer.com/article/10.1007/s00521-024-10828-5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8.05031" TargetMode="Externa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hyperlink" Target="https://arxiv.org/abs/1708.05031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EAD34-FE4D-4A41-82A2-2236156312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025" y="866581"/>
            <a:ext cx="11693950" cy="2973777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CSCI E-108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Data Mining, Exploration and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Discovery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Learning to Rank and Recommender Algorithms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5A855A-A2B4-41D5-81C1-CAA6D45AA9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00291"/>
            <a:ext cx="9144000" cy="494102"/>
          </a:xfrm>
        </p:spPr>
        <p:txBody>
          <a:bodyPr/>
          <a:lstStyle/>
          <a:p>
            <a:r>
              <a:rPr lang="en-US" dirty="0"/>
              <a:t>Steve Elston</a:t>
            </a:r>
          </a:p>
          <a:p>
            <a:endParaRPr lang="en-US" dirty="0"/>
          </a:p>
        </p:txBody>
      </p:sp>
      <p:pic>
        <p:nvPicPr>
          <p:cNvPr id="1026" name="Picture 2" descr="Image result for harvard extension school logo">
            <a:extLst>
              <a:ext uri="{FF2B5EF4-FFF2-40B4-BE49-F238E27FC236}">
                <a16:creationId xmlns:a16="http://schemas.microsoft.com/office/drawing/2014/main" id="{0512F5AD-ED64-4E88-80AB-F8D75DDF2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5950" y="4619819"/>
            <a:ext cx="333375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8636C8FC-9C07-4DFA-B141-EBF94D41D6A9}"/>
              </a:ext>
            </a:extLst>
          </p:cNvPr>
          <p:cNvSpPr txBox="1">
            <a:spLocks/>
          </p:cNvSpPr>
          <p:nvPr/>
        </p:nvSpPr>
        <p:spPr>
          <a:xfrm>
            <a:off x="1524000" y="6363896"/>
            <a:ext cx="9144000" cy="4941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/>
              <a:t>Copyright 2020,2021, 2022, 2023, 2024, 2025, Stephen F Elston. All rights reserved.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50567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EA3CE-8DB0-40A5-B4A6-AFCE2156C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/>
              <a:t>Recommender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03134D-F068-4BC9-B038-F3D5CBDDE3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447" y="1208868"/>
            <a:ext cx="10515600" cy="544742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References for recommender systems</a:t>
            </a:r>
          </a:p>
          <a:p>
            <a:pPr lvl="0"/>
            <a:r>
              <a:rPr lang="en-US" u="sng" dirty="0">
                <a:hlinkClick r:id="rId2"/>
              </a:rPr>
              <a:t>Revisiting Recommender Systems: An Investigative Survey. Ibrahim, et. al, 2025</a:t>
            </a:r>
            <a:endParaRPr lang="en-US" dirty="0"/>
          </a:p>
          <a:p>
            <a:pPr lvl="0"/>
            <a:r>
              <a:rPr lang="en-US" u="sng" dirty="0">
                <a:hlinkClick r:id="rId3"/>
              </a:rPr>
              <a:t>A Comprehensive Review of Recommender Systems: Transitioning From Theory to Practice, Raza, et.al., 2024</a:t>
            </a:r>
            <a:endParaRPr lang="en-US" dirty="0"/>
          </a:p>
          <a:p>
            <a:pPr lvl="0"/>
            <a:r>
              <a:rPr lang="en-US" u="sng" dirty="0">
                <a:hlinkClick r:id="rId4"/>
              </a:rPr>
              <a:t>Systematic Literature Review on Recommender System: Approach, Problem, Evaluation Techniques, Datasets, </a:t>
            </a:r>
            <a:r>
              <a:rPr lang="en-US" u="sng" dirty="0" err="1">
                <a:hlinkClick r:id="rId4"/>
              </a:rPr>
              <a:t>Saifudin</a:t>
            </a:r>
            <a:r>
              <a:rPr lang="en-US" u="sng" dirty="0">
                <a:hlinkClick r:id="rId4"/>
              </a:rPr>
              <a:t> and </a:t>
            </a:r>
            <a:r>
              <a:rPr lang="en-US" u="sng" dirty="0" err="1">
                <a:hlinkClick r:id="rId4"/>
              </a:rPr>
              <a:t>Widiyaningtyas</a:t>
            </a:r>
            <a:r>
              <a:rPr lang="en-US" u="sng" dirty="0">
                <a:hlinkClick r:id="rId4"/>
              </a:rPr>
              <a:t>, 2023</a:t>
            </a:r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223504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85D1FA-E84C-77DF-1F81-357F926D6F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304556-C1B3-0230-3FED-3C135E3651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/>
              <a:t>Neural Collaborative Filtering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BC3E83-72DD-1540-7C70-E185DCF13E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2740" y="1180221"/>
            <a:ext cx="10924648" cy="8614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ea typeface="Cambria Math" panose="02040503050406030204" pitchFamily="18" charset="0"/>
                <a:hlinkClick r:id="rId2"/>
              </a:rPr>
              <a:t>Neural collaborative filtering</a:t>
            </a:r>
            <a:r>
              <a:rPr lang="en-US" dirty="0">
                <a:ea typeface="Cambria Math" panose="02040503050406030204" pitchFamily="18" charset="0"/>
                <a:hlinkClick r:id="rId2"/>
              </a:rPr>
              <a:t>, He et.al., 2016</a:t>
            </a:r>
            <a:r>
              <a:rPr lang="en-US" dirty="0">
                <a:ea typeface="Cambria Math" panose="02040503050406030204" pitchFamily="18" charset="0"/>
              </a:rPr>
              <a:t>, uses a multi-layer perceptron to compute similarity and rank recommendations</a:t>
            </a:r>
            <a:endParaRPr lang="en-US" dirty="0"/>
          </a:p>
          <a:p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C5F6548-E8D9-8C38-D0DF-C95EC7100FF0}"/>
              </a:ext>
            </a:extLst>
          </p:cNvPr>
          <p:cNvSpPr txBox="1">
            <a:spLocks/>
          </p:cNvSpPr>
          <p:nvPr/>
        </p:nvSpPr>
        <p:spPr>
          <a:xfrm>
            <a:off x="7983610" y="6346602"/>
            <a:ext cx="2836195" cy="327425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ea typeface="Cambria Math" panose="02040503050406030204" pitchFamily="18" charset="0"/>
                <a:hlinkClick r:id="rId2"/>
              </a:rPr>
              <a:t>From He, et. al., 2016</a:t>
            </a:r>
            <a:endParaRPr lang="en-US" dirty="0"/>
          </a:p>
          <a:p>
            <a:pPr lvl="1" algn="ctr"/>
            <a:endParaRPr lang="en-US" dirty="0"/>
          </a:p>
          <a:p>
            <a:pPr lvl="1"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B0270D-05ED-E2EB-D212-9A3ED54210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4056" y="2564191"/>
            <a:ext cx="5958567" cy="362861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CC4840D3-7724-12DD-822E-198FB48F860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80571" y="2075543"/>
                <a:ext cx="5612191" cy="435978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400" dirty="0"/>
                  <a:t>The predicted rating is computed as: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Θ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Where: 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  <a:r>
                  <a:rPr lang="en-US" b="1" dirty="0"/>
                  <a:t>learned </a:t>
                </a:r>
                <a:r>
                  <a:rPr lang="en-US" dirty="0"/>
                  <a:t>latent factor matrices for users and items  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𝑈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 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𝐼</m:t>
                        </m:r>
                      </m:sup>
                    </m:sSubSup>
                  </m:oMath>
                </a14:m>
                <a:r>
                  <a:rPr lang="en-US" dirty="0"/>
                  <a:t> dense embedding vectors of user and item identifiers  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dirty="0"/>
                  <a:t> tensor of model parameters </a:t>
                </a:r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C46E7222-41AE-8258-9FDD-52BDFA1B3E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571" y="2075543"/>
                <a:ext cx="5612191" cy="4359780"/>
              </a:xfrm>
              <a:prstGeom prst="rect">
                <a:avLst/>
              </a:prstGeom>
              <a:blipFill>
                <a:blip r:embed="rId4"/>
                <a:stretch>
                  <a:fillRect l="-2172" t="-19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39899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72B41D70-8836-483A-8138-BCB7A352D4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85165" y="1784284"/>
            <a:ext cx="9685343" cy="2015419"/>
          </a:xfrm>
        </p:spPr>
        <p:txBody>
          <a:bodyPr>
            <a:normAutofit/>
          </a:bodyPr>
          <a:lstStyle/>
          <a:p>
            <a:r>
              <a:rPr lang="en-US" sz="4400" b="1" dirty="0"/>
              <a:t>Hybrid Models</a:t>
            </a:r>
          </a:p>
        </p:txBody>
      </p:sp>
    </p:spTree>
    <p:extLst>
      <p:ext uri="{BB962C8B-B14F-4D97-AF65-F5344CB8AC3E}">
        <p14:creationId xmlns:p14="http://schemas.microsoft.com/office/powerpoint/2010/main" val="90412088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EA3CE-8DB0-40A5-B4A6-AFCE2156C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/>
              <a:t>Hybrid Recommenders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03134D-F068-4BC9-B038-F3D5CBDDE3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8145" y="1208867"/>
            <a:ext cx="10723419" cy="51605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Can combine methods content-based and collaborative filtering methods</a:t>
            </a:r>
          </a:p>
          <a:p>
            <a:r>
              <a:rPr lang="en-US" dirty="0"/>
              <a:t>May improve performance if errors are reasonably uncorrelated</a:t>
            </a:r>
          </a:p>
          <a:p>
            <a:r>
              <a:rPr lang="en-US" dirty="0"/>
              <a:t>Possibly overcome cold start problem</a:t>
            </a:r>
          </a:p>
          <a:p>
            <a:r>
              <a:rPr lang="en-US" dirty="0"/>
              <a:t>Different models can help with cold start problem</a:t>
            </a:r>
          </a:p>
          <a:p>
            <a:pPr lvl="1"/>
            <a:r>
              <a:rPr lang="en-US" dirty="0"/>
              <a:t>Baseline estimates</a:t>
            </a:r>
          </a:p>
          <a:p>
            <a:pPr lvl="1"/>
            <a:r>
              <a:rPr lang="en-US" dirty="0"/>
              <a:t>Use clustering methods to find similar users and items</a:t>
            </a:r>
          </a:p>
          <a:p>
            <a:r>
              <a:rPr lang="en-US" dirty="0"/>
              <a:t>Can start with semi-supervised (content-based) systems </a:t>
            </a:r>
          </a:p>
          <a:p>
            <a:pPr lvl="1"/>
            <a:r>
              <a:rPr lang="en-US" dirty="0"/>
              <a:t>Initially use item profiles</a:t>
            </a:r>
          </a:p>
          <a:p>
            <a:pPr lvl="1"/>
            <a:r>
              <a:rPr lang="en-US" dirty="0"/>
              <a:t>Combine with matrix factorization results as more data acquired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0190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B0C36B-42F7-DC82-DEFB-7B0DF06703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8DE750D-9B38-66B1-7448-6D77009E6D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84792"/>
            <a:ext cx="10540257" cy="50732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DF76D0-DB79-7A48-9360-4B5DFD5184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83946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/>
              <a:t>Hybrid Recommenders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F55A49-6E0D-97B8-5ABA-D1A8E0258E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2351" y="1257827"/>
            <a:ext cx="11059393" cy="756621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Improve recommender performance with hybrid collaborative filtering and content-based algorithms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7B0294-B7E0-F6A2-5B7B-2FD935DCFC38}"/>
              </a:ext>
            </a:extLst>
          </p:cNvPr>
          <p:cNvSpPr txBox="1"/>
          <p:nvPr/>
        </p:nvSpPr>
        <p:spPr>
          <a:xfrm>
            <a:off x="3808207" y="6334780"/>
            <a:ext cx="36683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Figure from </a:t>
            </a:r>
            <a:r>
              <a:rPr lang="en-US" sz="1400" u="sng" dirty="0">
                <a:hlinkClick r:id="rId3"/>
              </a:rPr>
              <a:t>Revisiting Recommender Systems: An Investigative Survey. Ibrahim, et. al, 2025</a:t>
            </a:r>
            <a:endParaRPr lang="en-US" sz="140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709220A-398C-59FD-EA40-2EE09E4DA410}"/>
              </a:ext>
            </a:extLst>
          </p:cNvPr>
          <p:cNvSpPr/>
          <p:nvPr/>
        </p:nvSpPr>
        <p:spPr>
          <a:xfrm>
            <a:off x="473524" y="2673274"/>
            <a:ext cx="2398768" cy="1054251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B3D92B3-8CF0-AF54-25E8-ED9C3B3483DB}"/>
              </a:ext>
            </a:extLst>
          </p:cNvPr>
          <p:cNvSpPr/>
          <p:nvPr/>
        </p:nvSpPr>
        <p:spPr>
          <a:xfrm>
            <a:off x="9242799" y="2594385"/>
            <a:ext cx="2398768" cy="1054251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5078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EA3CE-8DB0-40A5-B4A6-AFCE2156C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/>
              <a:t>Hybrid Recommenders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03134D-F068-4BC9-B038-F3D5CBDDE3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447" y="1208868"/>
            <a:ext cx="10515600" cy="544742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Many hybrid recommender architectures proposed  </a:t>
            </a:r>
          </a:p>
          <a:p>
            <a:r>
              <a:rPr lang="en-US" dirty="0"/>
              <a:t>Run independent recommenders and </a:t>
            </a:r>
            <a:r>
              <a:rPr lang="en-US" b="1" dirty="0"/>
              <a:t>rank weighted sum of scores </a:t>
            </a:r>
          </a:p>
          <a:p>
            <a:pPr lvl="1"/>
            <a:r>
              <a:rPr lang="en-US" dirty="0"/>
              <a:t>An ensemble model</a:t>
            </a:r>
          </a:p>
          <a:p>
            <a:pPr lvl="1"/>
            <a:r>
              <a:rPr lang="en-US" dirty="0"/>
              <a:t>Used by winners of the famous </a:t>
            </a:r>
            <a:r>
              <a:rPr lang="en-US" dirty="0">
                <a:hlinkClick r:id="rId2"/>
              </a:rPr>
              <a:t>Netflix Prize   </a:t>
            </a:r>
            <a:endParaRPr lang="en-US" dirty="0"/>
          </a:p>
          <a:p>
            <a:r>
              <a:rPr lang="en-US" dirty="0"/>
              <a:t>Recommender algorithms using both user or item collaborative and content information   </a:t>
            </a:r>
          </a:p>
          <a:p>
            <a:pPr lvl="1"/>
            <a:r>
              <a:rPr lang="en-US" dirty="0"/>
              <a:t>Collaborative information (e.g. ratings) and context embedded </a:t>
            </a:r>
          </a:p>
          <a:p>
            <a:pPr lvl="1"/>
            <a:r>
              <a:rPr lang="en-US" dirty="0"/>
              <a:t>Content information embedded </a:t>
            </a:r>
          </a:p>
          <a:p>
            <a:pPr lvl="1"/>
            <a:r>
              <a:rPr lang="en-US" dirty="0"/>
              <a:t>Rank results of similarity search on joint (concatenated embeddings) </a:t>
            </a:r>
          </a:p>
          <a:p>
            <a:endParaRPr lang="en-US" b="1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454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B26FA7-75C7-CF3F-AF04-CB734CC44B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0D04B0-C564-6E24-C9B6-561851408F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/>
              <a:t>Hybrid Recommenders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F24373-C564-6F81-34C6-021FC8EDE5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20127"/>
            <a:ext cx="10515600" cy="9195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Example: extending the utility matrix to include context and content information embeddings  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6E7233D-B26C-26D9-0461-FE0738CB8D80}"/>
              </a:ext>
            </a:extLst>
          </p:cNvPr>
          <p:cNvGrpSpPr/>
          <p:nvPr/>
        </p:nvGrpSpPr>
        <p:grpSpPr>
          <a:xfrm>
            <a:off x="1978007" y="3553977"/>
            <a:ext cx="7337837" cy="613171"/>
            <a:chOff x="955729" y="4806070"/>
            <a:chExt cx="7337837" cy="613171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A6361E32-44C4-86EF-1531-6E7F3E8AF73E}"/>
                </a:ext>
              </a:extLst>
            </p:cNvPr>
            <p:cNvSpPr/>
            <p:nvPr/>
          </p:nvSpPr>
          <p:spPr>
            <a:xfrm>
              <a:off x="955729" y="4943959"/>
              <a:ext cx="1255363" cy="47528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Rating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7288109-1DC0-5DE8-A1AC-7F2309283A00}"/>
                </a:ext>
              </a:extLst>
            </p:cNvPr>
            <p:cNvSpPr/>
            <p:nvPr/>
          </p:nvSpPr>
          <p:spPr>
            <a:xfrm>
              <a:off x="2211092" y="4943959"/>
              <a:ext cx="1756850" cy="47528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User Profile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5570BC8-8C85-BCE0-DDCF-E1E56732B7CE}"/>
                </a:ext>
              </a:extLst>
            </p:cNvPr>
            <p:cNvSpPr/>
            <p:nvPr/>
          </p:nvSpPr>
          <p:spPr>
            <a:xfrm>
              <a:off x="3967942" y="4943959"/>
              <a:ext cx="1756850" cy="47528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Context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2CC6D75-0EE7-FC05-4DF9-DBD1735B5EA1}"/>
                </a:ext>
              </a:extLst>
            </p:cNvPr>
            <p:cNvSpPr/>
            <p:nvPr/>
          </p:nvSpPr>
          <p:spPr>
            <a:xfrm>
              <a:off x="5724792" y="4943959"/>
              <a:ext cx="2333012" cy="47528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Content Attributes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E437339C-F209-22FD-3E94-E64A7E1679A9}"/>
                </a:ext>
              </a:extLst>
            </p:cNvPr>
            <p:cNvCxnSpPr/>
            <p:nvPr/>
          </p:nvCxnSpPr>
          <p:spPr>
            <a:xfrm flipV="1">
              <a:off x="955729" y="4806070"/>
              <a:ext cx="235762" cy="12746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7B7BEA5-0EE4-D24A-F51C-CCF82F0FBDB5}"/>
                </a:ext>
              </a:extLst>
            </p:cNvPr>
            <p:cNvCxnSpPr/>
            <p:nvPr/>
          </p:nvCxnSpPr>
          <p:spPr>
            <a:xfrm flipV="1">
              <a:off x="8057804" y="4816497"/>
              <a:ext cx="235762" cy="12746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711405F0-5527-E4D4-2C55-BFBE6E743731}"/>
                </a:ext>
              </a:extLst>
            </p:cNvPr>
            <p:cNvCxnSpPr/>
            <p:nvPr/>
          </p:nvCxnSpPr>
          <p:spPr>
            <a:xfrm flipV="1">
              <a:off x="8057804" y="5291779"/>
              <a:ext cx="235762" cy="12746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7B96158-34B2-3D5F-9F56-99EB2C21D34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93566" y="4840778"/>
              <a:ext cx="0" cy="45100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B4C4CCC6-FAB9-DA8B-7132-F7464AB9246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91491" y="4806070"/>
              <a:ext cx="7102075" cy="1042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BA68498B-1FFA-4FAB-D810-62753758C9E4}"/>
              </a:ext>
            </a:extLst>
          </p:cNvPr>
          <p:cNvGrpSpPr/>
          <p:nvPr/>
        </p:nvGrpSpPr>
        <p:grpSpPr>
          <a:xfrm>
            <a:off x="1978007" y="4039686"/>
            <a:ext cx="7337837" cy="602744"/>
            <a:chOff x="3854193" y="5952382"/>
            <a:chExt cx="7337837" cy="602744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137D79FD-F0B4-54DC-17B2-3B695D2FFEE8}"/>
                </a:ext>
              </a:extLst>
            </p:cNvPr>
            <p:cNvSpPr/>
            <p:nvPr/>
          </p:nvSpPr>
          <p:spPr>
            <a:xfrm>
              <a:off x="3854193" y="6079844"/>
              <a:ext cx="1255363" cy="47528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Rating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F59691F7-496C-761D-7E3F-2F064997B96E}"/>
                </a:ext>
              </a:extLst>
            </p:cNvPr>
            <p:cNvSpPr/>
            <p:nvPr/>
          </p:nvSpPr>
          <p:spPr>
            <a:xfrm>
              <a:off x="5109556" y="6079844"/>
              <a:ext cx="1756850" cy="47528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User Profile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06E115F7-2E25-E73B-4D41-33AA57560502}"/>
                </a:ext>
              </a:extLst>
            </p:cNvPr>
            <p:cNvSpPr/>
            <p:nvPr/>
          </p:nvSpPr>
          <p:spPr>
            <a:xfrm>
              <a:off x="6866406" y="6079844"/>
              <a:ext cx="1756850" cy="47528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Context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CDF849E2-61DD-61E9-1AF6-4EF78C4DB7AE}"/>
                </a:ext>
              </a:extLst>
            </p:cNvPr>
            <p:cNvSpPr/>
            <p:nvPr/>
          </p:nvSpPr>
          <p:spPr>
            <a:xfrm>
              <a:off x="8623256" y="6079844"/>
              <a:ext cx="2333012" cy="47528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Content Attributes</a:t>
              </a:r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2A333634-9CE6-C86C-6C35-7DD6DFAA1106}"/>
                </a:ext>
              </a:extLst>
            </p:cNvPr>
            <p:cNvCxnSpPr/>
            <p:nvPr/>
          </p:nvCxnSpPr>
          <p:spPr>
            <a:xfrm flipV="1">
              <a:off x="10956268" y="5952382"/>
              <a:ext cx="235762" cy="12746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F008E245-7A38-199A-0D27-33148889DF96}"/>
                </a:ext>
              </a:extLst>
            </p:cNvPr>
            <p:cNvCxnSpPr/>
            <p:nvPr/>
          </p:nvCxnSpPr>
          <p:spPr>
            <a:xfrm flipV="1">
              <a:off x="10956268" y="6427664"/>
              <a:ext cx="235762" cy="12746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6E524E90-C4D9-80B1-FA41-B29F39A4F2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92030" y="5976663"/>
              <a:ext cx="0" cy="45100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62EEFBD-51A9-DCA9-4B56-19E370998AEE}"/>
              </a:ext>
            </a:extLst>
          </p:cNvPr>
          <p:cNvGrpSpPr/>
          <p:nvPr/>
        </p:nvGrpSpPr>
        <p:grpSpPr>
          <a:xfrm>
            <a:off x="1978007" y="4514968"/>
            <a:ext cx="7337837" cy="602744"/>
            <a:chOff x="3854193" y="5952382"/>
            <a:chExt cx="7337837" cy="602744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F55E5476-2CB8-1934-C6AF-DDBFB8161922}"/>
                </a:ext>
              </a:extLst>
            </p:cNvPr>
            <p:cNvSpPr/>
            <p:nvPr/>
          </p:nvSpPr>
          <p:spPr>
            <a:xfrm>
              <a:off x="3854193" y="6079844"/>
              <a:ext cx="1255363" cy="47528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Rating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D3CA50CE-7292-C78E-BD39-BA64529482C2}"/>
                </a:ext>
              </a:extLst>
            </p:cNvPr>
            <p:cNvSpPr/>
            <p:nvPr/>
          </p:nvSpPr>
          <p:spPr>
            <a:xfrm>
              <a:off x="5109556" y="6079844"/>
              <a:ext cx="1756850" cy="47528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User Profile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92FBFF55-9EF4-3245-73D6-EC6848E1CC2E}"/>
                </a:ext>
              </a:extLst>
            </p:cNvPr>
            <p:cNvSpPr/>
            <p:nvPr/>
          </p:nvSpPr>
          <p:spPr>
            <a:xfrm>
              <a:off x="6866406" y="6079844"/>
              <a:ext cx="1756850" cy="47528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Context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D63E1BCC-AE10-A7D0-1BBD-E2F4500CBD48}"/>
                </a:ext>
              </a:extLst>
            </p:cNvPr>
            <p:cNvSpPr/>
            <p:nvPr/>
          </p:nvSpPr>
          <p:spPr>
            <a:xfrm>
              <a:off x="8623256" y="6079844"/>
              <a:ext cx="2333012" cy="47528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Content Attributes</a:t>
              </a:r>
            </a:p>
          </p:txBody>
        </p: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A74D2C95-F045-3E87-9498-6020B8D47944}"/>
                </a:ext>
              </a:extLst>
            </p:cNvPr>
            <p:cNvCxnSpPr/>
            <p:nvPr/>
          </p:nvCxnSpPr>
          <p:spPr>
            <a:xfrm flipV="1">
              <a:off x="10956268" y="5952382"/>
              <a:ext cx="235762" cy="12746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95F49CAE-6460-F837-4118-5FC8BDB52262}"/>
                </a:ext>
              </a:extLst>
            </p:cNvPr>
            <p:cNvCxnSpPr/>
            <p:nvPr/>
          </p:nvCxnSpPr>
          <p:spPr>
            <a:xfrm flipV="1">
              <a:off x="10956268" y="6427664"/>
              <a:ext cx="235762" cy="12746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9FA88454-FD8A-ECFB-7F61-3FECC3CBD0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92030" y="5976663"/>
              <a:ext cx="0" cy="45100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4AEF191A-F8B2-A26F-4D42-B65F2DEE0AC0}"/>
              </a:ext>
            </a:extLst>
          </p:cNvPr>
          <p:cNvGrpSpPr/>
          <p:nvPr/>
        </p:nvGrpSpPr>
        <p:grpSpPr>
          <a:xfrm>
            <a:off x="1978007" y="6091615"/>
            <a:ext cx="7337837" cy="602744"/>
            <a:chOff x="3854193" y="5952382"/>
            <a:chExt cx="7337837" cy="602744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40D0B5AC-41D6-C3C3-A6BB-E31B5417010E}"/>
                </a:ext>
              </a:extLst>
            </p:cNvPr>
            <p:cNvSpPr/>
            <p:nvPr/>
          </p:nvSpPr>
          <p:spPr>
            <a:xfrm>
              <a:off x="3854193" y="6079844"/>
              <a:ext cx="1255363" cy="47528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Rating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E2D79774-9C16-74AE-45DD-2393437A3512}"/>
                </a:ext>
              </a:extLst>
            </p:cNvPr>
            <p:cNvSpPr/>
            <p:nvPr/>
          </p:nvSpPr>
          <p:spPr>
            <a:xfrm>
              <a:off x="5109556" y="6079844"/>
              <a:ext cx="1756850" cy="47528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User Profile</a:t>
              </a: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093288BB-FF01-2045-E84E-1B5336D0BE2E}"/>
                </a:ext>
              </a:extLst>
            </p:cNvPr>
            <p:cNvSpPr/>
            <p:nvPr/>
          </p:nvSpPr>
          <p:spPr>
            <a:xfrm>
              <a:off x="6866406" y="6079844"/>
              <a:ext cx="1756850" cy="47528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Context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5CF5D1F7-C6B0-9DD3-EDC5-E443B7086BB5}"/>
                </a:ext>
              </a:extLst>
            </p:cNvPr>
            <p:cNvSpPr/>
            <p:nvPr/>
          </p:nvSpPr>
          <p:spPr>
            <a:xfrm>
              <a:off x="8623256" y="6079844"/>
              <a:ext cx="2333012" cy="47528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Content Attributes</a:t>
              </a:r>
            </a:p>
          </p:txBody>
        </p: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1831C511-5304-C090-652A-FC638A661E55}"/>
                </a:ext>
              </a:extLst>
            </p:cNvPr>
            <p:cNvCxnSpPr/>
            <p:nvPr/>
          </p:nvCxnSpPr>
          <p:spPr>
            <a:xfrm flipV="1">
              <a:off x="10956268" y="5952382"/>
              <a:ext cx="235762" cy="12746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6EAEDC28-2EDD-7D36-FF92-12B2756969D4}"/>
                </a:ext>
              </a:extLst>
            </p:cNvPr>
            <p:cNvCxnSpPr/>
            <p:nvPr/>
          </p:nvCxnSpPr>
          <p:spPr>
            <a:xfrm flipV="1">
              <a:off x="10956268" y="6427664"/>
              <a:ext cx="235762" cy="12746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85D5FAC2-75BB-35A3-31F2-9D453776B5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92030" y="5976663"/>
              <a:ext cx="0" cy="45100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AA7B09E8-72E6-27F0-1448-443812099A6E}"/>
              </a:ext>
            </a:extLst>
          </p:cNvPr>
          <p:cNvGrpSpPr/>
          <p:nvPr/>
        </p:nvGrpSpPr>
        <p:grpSpPr>
          <a:xfrm>
            <a:off x="1978007" y="5592994"/>
            <a:ext cx="7337837" cy="613171"/>
            <a:chOff x="955729" y="4806070"/>
            <a:chExt cx="7337837" cy="613171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2DE9C4C9-FB92-811C-D24D-C486AC97B11C}"/>
                </a:ext>
              </a:extLst>
            </p:cNvPr>
            <p:cNvSpPr/>
            <p:nvPr/>
          </p:nvSpPr>
          <p:spPr>
            <a:xfrm>
              <a:off x="955729" y="4943959"/>
              <a:ext cx="1255363" cy="47528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Rating</a:t>
              </a: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C745AD55-97B2-CBD9-C9EE-F5BBE64A381E}"/>
                </a:ext>
              </a:extLst>
            </p:cNvPr>
            <p:cNvSpPr/>
            <p:nvPr/>
          </p:nvSpPr>
          <p:spPr>
            <a:xfrm>
              <a:off x="2211092" y="4943959"/>
              <a:ext cx="1756850" cy="47528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User Profile</a:t>
              </a: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4126773B-5D25-0A1F-9CD6-092FD0D37529}"/>
                </a:ext>
              </a:extLst>
            </p:cNvPr>
            <p:cNvSpPr/>
            <p:nvPr/>
          </p:nvSpPr>
          <p:spPr>
            <a:xfrm>
              <a:off x="3967942" y="4943959"/>
              <a:ext cx="1756850" cy="47528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Context</a:t>
              </a: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FE19FF06-BDBB-E04D-798C-93B86C9175DD}"/>
                </a:ext>
              </a:extLst>
            </p:cNvPr>
            <p:cNvSpPr/>
            <p:nvPr/>
          </p:nvSpPr>
          <p:spPr>
            <a:xfrm>
              <a:off x="5724792" y="4943959"/>
              <a:ext cx="2333012" cy="47528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Content Attributes</a:t>
              </a:r>
            </a:p>
          </p:txBody>
        </p: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4370DE3-54AB-A26E-A08F-ABC3D42934A5}"/>
                </a:ext>
              </a:extLst>
            </p:cNvPr>
            <p:cNvCxnSpPr/>
            <p:nvPr/>
          </p:nvCxnSpPr>
          <p:spPr>
            <a:xfrm flipV="1">
              <a:off x="955729" y="4806070"/>
              <a:ext cx="235762" cy="12746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D9CE612C-2D80-654F-EB83-A8019DD072EF}"/>
                </a:ext>
              </a:extLst>
            </p:cNvPr>
            <p:cNvCxnSpPr/>
            <p:nvPr/>
          </p:nvCxnSpPr>
          <p:spPr>
            <a:xfrm flipV="1">
              <a:off x="8057804" y="4816497"/>
              <a:ext cx="235762" cy="12746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0E21E34C-707B-3A5E-40FC-B98D387EAC81}"/>
                </a:ext>
              </a:extLst>
            </p:cNvPr>
            <p:cNvCxnSpPr/>
            <p:nvPr/>
          </p:nvCxnSpPr>
          <p:spPr>
            <a:xfrm flipV="1">
              <a:off x="8057804" y="5291779"/>
              <a:ext cx="235762" cy="12746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AC053EF7-65FE-1960-A108-9A835FAE6C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93566" y="4840778"/>
              <a:ext cx="0" cy="45100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D1FA725A-BE3A-5472-60FB-EA0C441085A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91491" y="4806070"/>
              <a:ext cx="7102075" cy="1042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4C307B41-AC43-B81F-165C-D4766FD494B4}"/>
              </a:ext>
            </a:extLst>
          </p:cNvPr>
          <p:cNvGrpSpPr/>
          <p:nvPr/>
        </p:nvGrpSpPr>
        <p:grpSpPr>
          <a:xfrm>
            <a:off x="2199726" y="3407918"/>
            <a:ext cx="7337837" cy="613171"/>
            <a:chOff x="2364328" y="2420540"/>
            <a:chExt cx="7337837" cy="613171"/>
          </a:xfrm>
        </p:grpSpPr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66F791BB-2989-44A6-9E3D-0BEA58C4D174}"/>
                </a:ext>
              </a:extLst>
            </p:cNvPr>
            <p:cNvCxnSpPr/>
            <p:nvPr/>
          </p:nvCxnSpPr>
          <p:spPr>
            <a:xfrm flipV="1">
              <a:off x="2364328" y="2420540"/>
              <a:ext cx="235762" cy="12746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A49F28FF-D26F-E7F8-B496-836029769042}"/>
                </a:ext>
              </a:extLst>
            </p:cNvPr>
            <p:cNvCxnSpPr/>
            <p:nvPr/>
          </p:nvCxnSpPr>
          <p:spPr>
            <a:xfrm flipV="1">
              <a:off x="9466403" y="2430967"/>
              <a:ext cx="235762" cy="12746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12443FF7-9C2B-F010-1313-B910980C6A35}"/>
                </a:ext>
              </a:extLst>
            </p:cNvPr>
            <p:cNvCxnSpPr/>
            <p:nvPr/>
          </p:nvCxnSpPr>
          <p:spPr>
            <a:xfrm flipV="1">
              <a:off x="9466403" y="2906249"/>
              <a:ext cx="235762" cy="12746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73C723CB-3C8B-88B1-6BF8-34F13470BC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02165" y="2455248"/>
              <a:ext cx="0" cy="45100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6FE5E766-BFE9-C6C3-971C-A9C31022FFE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00090" y="2420540"/>
              <a:ext cx="7102075" cy="1042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8627D6CB-B5AE-D341-D68E-0E7F66B8C305}"/>
              </a:ext>
            </a:extLst>
          </p:cNvPr>
          <p:cNvGrpSpPr/>
          <p:nvPr/>
        </p:nvGrpSpPr>
        <p:grpSpPr>
          <a:xfrm>
            <a:off x="9337730" y="3898745"/>
            <a:ext cx="235762" cy="602744"/>
            <a:chOff x="11454704" y="1823048"/>
            <a:chExt cx="235762" cy="602744"/>
          </a:xfrm>
        </p:grpSpPr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869C1B25-39A9-2615-7255-E091EDF0FD6F}"/>
                </a:ext>
              </a:extLst>
            </p:cNvPr>
            <p:cNvCxnSpPr/>
            <p:nvPr/>
          </p:nvCxnSpPr>
          <p:spPr>
            <a:xfrm flipV="1">
              <a:off x="11454704" y="1823048"/>
              <a:ext cx="235762" cy="12746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DCDAFBB1-5C53-D6F7-514B-58C70789C127}"/>
                </a:ext>
              </a:extLst>
            </p:cNvPr>
            <p:cNvCxnSpPr/>
            <p:nvPr/>
          </p:nvCxnSpPr>
          <p:spPr>
            <a:xfrm flipV="1">
              <a:off x="11454704" y="2298330"/>
              <a:ext cx="235762" cy="12746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E4ADFA64-06A1-3B68-2845-2BC053DE9D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690466" y="1847329"/>
              <a:ext cx="0" cy="45100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CA8B5032-90E1-C86B-899C-56CA89E9BFD8}"/>
              </a:ext>
            </a:extLst>
          </p:cNvPr>
          <p:cNvGrpSpPr/>
          <p:nvPr/>
        </p:nvGrpSpPr>
        <p:grpSpPr>
          <a:xfrm>
            <a:off x="2435488" y="3277686"/>
            <a:ext cx="7337837" cy="613171"/>
            <a:chOff x="2364328" y="2420540"/>
            <a:chExt cx="7337837" cy="613171"/>
          </a:xfrm>
        </p:grpSpPr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BC4205BD-98B4-071D-0F1F-DB1642B897B8}"/>
                </a:ext>
              </a:extLst>
            </p:cNvPr>
            <p:cNvCxnSpPr/>
            <p:nvPr/>
          </p:nvCxnSpPr>
          <p:spPr>
            <a:xfrm flipV="1">
              <a:off x="2364328" y="2420540"/>
              <a:ext cx="235762" cy="12746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0DCF8E88-83B0-4324-5147-84971F408EBE}"/>
                </a:ext>
              </a:extLst>
            </p:cNvPr>
            <p:cNvCxnSpPr/>
            <p:nvPr/>
          </p:nvCxnSpPr>
          <p:spPr>
            <a:xfrm flipV="1">
              <a:off x="9466403" y="2430967"/>
              <a:ext cx="235762" cy="12746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671C3091-A7DB-AC17-ED38-75D366C71859}"/>
                </a:ext>
              </a:extLst>
            </p:cNvPr>
            <p:cNvCxnSpPr/>
            <p:nvPr/>
          </p:nvCxnSpPr>
          <p:spPr>
            <a:xfrm flipV="1">
              <a:off x="9466403" y="2906249"/>
              <a:ext cx="235762" cy="12746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AF828669-6BA9-F73A-ACFF-38A97298CEA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02165" y="2455248"/>
              <a:ext cx="0" cy="45100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619D4A12-0214-527E-942E-54A1AC0E9B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00090" y="2420540"/>
              <a:ext cx="7102075" cy="1042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E801107E-A980-9B5C-29A2-A39661271B0F}"/>
              </a:ext>
            </a:extLst>
          </p:cNvPr>
          <p:cNvGrpSpPr/>
          <p:nvPr/>
        </p:nvGrpSpPr>
        <p:grpSpPr>
          <a:xfrm>
            <a:off x="2640348" y="3152994"/>
            <a:ext cx="7337837" cy="613171"/>
            <a:chOff x="2364328" y="2420540"/>
            <a:chExt cx="7337837" cy="613171"/>
          </a:xfrm>
        </p:grpSpPr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0AEC356A-A4FF-D687-68D8-85E7AADB7316}"/>
                </a:ext>
              </a:extLst>
            </p:cNvPr>
            <p:cNvCxnSpPr/>
            <p:nvPr/>
          </p:nvCxnSpPr>
          <p:spPr>
            <a:xfrm flipV="1">
              <a:off x="2364328" y="2420540"/>
              <a:ext cx="235762" cy="12746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8A887D96-1E4A-AE0A-CF45-C728D50F48AE}"/>
                </a:ext>
              </a:extLst>
            </p:cNvPr>
            <p:cNvCxnSpPr/>
            <p:nvPr/>
          </p:nvCxnSpPr>
          <p:spPr>
            <a:xfrm flipV="1">
              <a:off x="9466403" y="2430967"/>
              <a:ext cx="235762" cy="12746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EFB405BB-27E7-4CB8-D098-30A4E943016C}"/>
                </a:ext>
              </a:extLst>
            </p:cNvPr>
            <p:cNvCxnSpPr/>
            <p:nvPr/>
          </p:nvCxnSpPr>
          <p:spPr>
            <a:xfrm flipV="1">
              <a:off x="9466403" y="2906249"/>
              <a:ext cx="235762" cy="12746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C842B506-2DE3-7E8E-C0AB-F639CD81FD2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02165" y="2455248"/>
              <a:ext cx="0" cy="45100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8022017B-D831-6167-5D82-13E2CF34A8F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00090" y="2420540"/>
              <a:ext cx="7102075" cy="1042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00372E42-01BF-9376-15BE-C3303A893651}"/>
              </a:ext>
            </a:extLst>
          </p:cNvPr>
          <p:cNvGrpSpPr/>
          <p:nvPr/>
        </p:nvGrpSpPr>
        <p:grpSpPr>
          <a:xfrm>
            <a:off x="3374545" y="2109534"/>
            <a:ext cx="7337837" cy="613171"/>
            <a:chOff x="2364328" y="2420540"/>
            <a:chExt cx="7337837" cy="613171"/>
          </a:xfrm>
        </p:grpSpPr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A07EF0CD-ABB6-4B0B-1B2B-C74E955B3177}"/>
                </a:ext>
              </a:extLst>
            </p:cNvPr>
            <p:cNvCxnSpPr/>
            <p:nvPr/>
          </p:nvCxnSpPr>
          <p:spPr>
            <a:xfrm flipV="1">
              <a:off x="2364328" y="2420540"/>
              <a:ext cx="235762" cy="12746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4433C9B2-E6D7-1C0D-13E5-3B0D5271539C}"/>
                </a:ext>
              </a:extLst>
            </p:cNvPr>
            <p:cNvCxnSpPr/>
            <p:nvPr/>
          </p:nvCxnSpPr>
          <p:spPr>
            <a:xfrm flipV="1">
              <a:off x="9466403" y="2430967"/>
              <a:ext cx="235762" cy="12746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FF275BC3-B6D4-32A0-AC75-3BCD68E77608}"/>
                </a:ext>
              </a:extLst>
            </p:cNvPr>
            <p:cNvCxnSpPr/>
            <p:nvPr/>
          </p:nvCxnSpPr>
          <p:spPr>
            <a:xfrm flipV="1">
              <a:off x="9466403" y="2906249"/>
              <a:ext cx="235762" cy="12746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08105FC7-C7C4-8317-C111-4B661F2C214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02165" y="2455248"/>
              <a:ext cx="0" cy="45100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913BA595-5F7D-62F1-E0FD-099AFD723E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00090" y="2420540"/>
              <a:ext cx="7102075" cy="1042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2A931485-5E1E-79B9-141F-A3BC9AE97299}"/>
              </a:ext>
            </a:extLst>
          </p:cNvPr>
          <p:cNvGrpSpPr/>
          <p:nvPr/>
        </p:nvGrpSpPr>
        <p:grpSpPr>
          <a:xfrm>
            <a:off x="3174835" y="2221708"/>
            <a:ext cx="7337837" cy="613171"/>
            <a:chOff x="955729" y="4806070"/>
            <a:chExt cx="7337837" cy="613171"/>
          </a:xfrm>
        </p:grpSpPr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DF1EE5E2-3CC3-FDD2-22A2-66A78F09E002}"/>
                </a:ext>
              </a:extLst>
            </p:cNvPr>
            <p:cNvSpPr/>
            <p:nvPr/>
          </p:nvSpPr>
          <p:spPr>
            <a:xfrm>
              <a:off x="955729" y="4943959"/>
              <a:ext cx="1255363" cy="47528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Rating</a:t>
              </a:r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7C2CB9FC-41C8-4732-F246-551FF18662D1}"/>
                </a:ext>
              </a:extLst>
            </p:cNvPr>
            <p:cNvSpPr/>
            <p:nvPr/>
          </p:nvSpPr>
          <p:spPr>
            <a:xfrm>
              <a:off x="2211092" y="4943959"/>
              <a:ext cx="1756850" cy="47528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User Profile</a:t>
              </a:r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851AA4C3-2A30-7521-ABFB-6AB1BE7FF392}"/>
                </a:ext>
              </a:extLst>
            </p:cNvPr>
            <p:cNvSpPr/>
            <p:nvPr/>
          </p:nvSpPr>
          <p:spPr>
            <a:xfrm>
              <a:off x="3967942" y="4943959"/>
              <a:ext cx="1756850" cy="47528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Context</a:t>
              </a:r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DF768235-9AA5-A528-C805-E15388DD816F}"/>
                </a:ext>
              </a:extLst>
            </p:cNvPr>
            <p:cNvSpPr/>
            <p:nvPr/>
          </p:nvSpPr>
          <p:spPr>
            <a:xfrm>
              <a:off x="5724792" y="4943959"/>
              <a:ext cx="2333012" cy="47528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Content Attributes</a:t>
              </a:r>
            </a:p>
          </p:txBody>
        </p: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66352270-4D6C-0E68-D2D2-2BACF67E07C0}"/>
                </a:ext>
              </a:extLst>
            </p:cNvPr>
            <p:cNvCxnSpPr/>
            <p:nvPr/>
          </p:nvCxnSpPr>
          <p:spPr>
            <a:xfrm flipV="1">
              <a:off x="955729" y="4806070"/>
              <a:ext cx="235762" cy="12746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830D9424-14C5-E809-0FA8-D712002F355A}"/>
                </a:ext>
              </a:extLst>
            </p:cNvPr>
            <p:cNvCxnSpPr/>
            <p:nvPr/>
          </p:nvCxnSpPr>
          <p:spPr>
            <a:xfrm flipV="1">
              <a:off x="8057804" y="4816497"/>
              <a:ext cx="235762" cy="12746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1E2EC0D5-1BF2-807F-91AB-AD0AB4151534}"/>
                </a:ext>
              </a:extLst>
            </p:cNvPr>
            <p:cNvCxnSpPr/>
            <p:nvPr/>
          </p:nvCxnSpPr>
          <p:spPr>
            <a:xfrm flipV="1">
              <a:off x="8057804" y="5291779"/>
              <a:ext cx="235762" cy="12746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A82D6A8A-F14D-3DA0-8A05-1AA0795481A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93566" y="4840778"/>
              <a:ext cx="0" cy="45100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9F4F868B-9706-D761-A24F-AFB027ED87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91491" y="4806070"/>
              <a:ext cx="7102075" cy="1042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5197F25E-CFD5-13E6-A92C-8E4ACD323CF3}"/>
              </a:ext>
            </a:extLst>
          </p:cNvPr>
          <p:cNvGrpSpPr/>
          <p:nvPr/>
        </p:nvGrpSpPr>
        <p:grpSpPr>
          <a:xfrm>
            <a:off x="9346043" y="4378112"/>
            <a:ext cx="235762" cy="602744"/>
            <a:chOff x="11454704" y="1823048"/>
            <a:chExt cx="235762" cy="602744"/>
          </a:xfrm>
        </p:grpSpPr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DEA00B3B-0DAF-F7F7-BD2B-3DB19C63929C}"/>
                </a:ext>
              </a:extLst>
            </p:cNvPr>
            <p:cNvCxnSpPr/>
            <p:nvPr/>
          </p:nvCxnSpPr>
          <p:spPr>
            <a:xfrm flipV="1">
              <a:off x="11454704" y="1823048"/>
              <a:ext cx="235762" cy="12746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BE4693F5-EE0B-F502-5303-F3DB490CC34C}"/>
                </a:ext>
              </a:extLst>
            </p:cNvPr>
            <p:cNvCxnSpPr/>
            <p:nvPr/>
          </p:nvCxnSpPr>
          <p:spPr>
            <a:xfrm flipV="1">
              <a:off x="11454704" y="2298330"/>
              <a:ext cx="235762" cy="12746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EB7F1FAC-4852-E0C4-C78B-49235267D1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690466" y="1847329"/>
              <a:ext cx="0" cy="45100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CACCEFB3-112F-0155-8B84-012653930A67}"/>
              </a:ext>
            </a:extLst>
          </p:cNvPr>
          <p:cNvGrpSpPr/>
          <p:nvPr/>
        </p:nvGrpSpPr>
        <p:grpSpPr>
          <a:xfrm>
            <a:off x="9337730" y="5943676"/>
            <a:ext cx="235762" cy="602744"/>
            <a:chOff x="11454704" y="1823048"/>
            <a:chExt cx="235762" cy="602744"/>
          </a:xfrm>
        </p:grpSpPr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CCC6DF71-9AF2-F2F4-CA04-E807C96E6E24}"/>
                </a:ext>
              </a:extLst>
            </p:cNvPr>
            <p:cNvCxnSpPr/>
            <p:nvPr/>
          </p:nvCxnSpPr>
          <p:spPr>
            <a:xfrm flipV="1">
              <a:off x="11454704" y="1823048"/>
              <a:ext cx="235762" cy="12746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4CC7101C-D696-5846-ADD9-9B5CDA68A617}"/>
                </a:ext>
              </a:extLst>
            </p:cNvPr>
            <p:cNvCxnSpPr/>
            <p:nvPr/>
          </p:nvCxnSpPr>
          <p:spPr>
            <a:xfrm flipV="1">
              <a:off x="11454704" y="2298330"/>
              <a:ext cx="235762" cy="12746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CE0F4835-D118-ECD9-BD46-49B9176FD1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690466" y="1847329"/>
              <a:ext cx="0" cy="45100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847BF3CB-1A84-2F16-38B0-0D933F6A82A1}"/>
              </a:ext>
            </a:extLst>
          </p:cNvPr>
          <p:cNvGrpSpPr/>
          <p:nvPr/>
        </p:nvGrpSpPr>
        <p:grpSpPr>
          <a:xfrm>
            <a:off x="9589883" y="3729719"/>
            <a:ext cx="235762" cy="602744"/>
            <a:chOff x="11454704" y="1823048"/>
            <a:chExt cx="235762" cy="602744"/>
          </a:xfrm>
        </p:grpSpPr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C345CD51-43D1-718E-F5BC-3BC6271FFCD1}"/>
                </a:ext>
              </a:extLst>
            </p:cNvPr>
            <p:cNvCxnSpPr/>
            <p:nvPr/>
          </p:nvCxnSpPr>
          <p:spPr>
            <a:xfrm flipV="1">
              <a:off x="11454704" y="1823048"/>
              <a:ext cx="235762" cy="12746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D22B1715-84A3-9E4F-1E3B-99860F99285F}"/>
                </a:ext>
              </a:extLst>
            </p:cNvPr>
            <p:cNvCxnSpPr/>
            <p:nvPr/>
          </p:nvCxnSpPr>
          <p:spPr>
            <a:xfrm flipV="1">
              <a:off x="11454704" y="2298330"/>
              <a:ext cx="235762" cy="12746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5910E4B8-22D2-549B-9728-EAE2842B7E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690466" y="1847329"/>
              <a:ext cx="0" cy="45100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160907CB-A06E-E892-DECE-E80665AB3643}"/>
              </a:ext>
            </a:extLst>
          </p:cNvPr>
          <p:cNvGrpSpPr/>
          <p:nvPr/>
        </p:nvGrpSpPr>
        <p:grpSpPr>
          <a:xfrm>
            <a:off x="9598196" y="4209086"/>
            <a:ext cx="235762" cy="602744"/>
            <a:chOff x="11454704" y="1823048"/>
            <a:chExt cx="235762" cy="602744"/>
          </a:xfrm>
        </p:grpSpPr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56FA4D36-4CB1-44F9-1E2E-4BF90C125D52}"/>
                </a:ext>
              </a:extLst>
            </p:cNvPr>
            <p:cNvCxnSpPr/>
            <p:nvPr/>
          </p:nvCxnSpPr>
          <p:spPr>
            <a:xfrm flipV="1">
              <a:off x="11454704" y="1823048"/>
              <a:ext cx="235762" cy="12746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4DD941DA-C957-24AB-683A-E03F8F541DBA}"/>
                </a:ext>
              </a:extLst>
            </p:cNvPr>
            <p:cNvCxnSpPr/>
            <p:nvPr/>
          </p:nvCxnSpPr>
          <p:spPr>
            <a:xfrm flipV="1">
              <a:off x="11454704" y="2298330"/>
              <a:ext cx="235762" cy="12746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530D5A90-A20F-0A40-C62C-1114D96D4D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690466" y="1847329"/>
              <a:ext cx="0" cy="45100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94DF524A-CD19-A2DD-65B0-4D65ABE14C78}"/>
              </a:ext>
            </a:extLst>
          </p:cNvPr>
          <p:cNvGrpSpPr/>
          <p:nvPr/>
        </p:nvGrpSpPr>
        <p:grpSpPr>
          <a:xfrm>
            <a:off x="9792159" y="3593944"/>
            <a:ext cx="235762" cy="602744"/>
            <a:chOff x="11454704" y="1823048"/>
            <a:chExt cx="235762" cy="602744"/>
          </a:xfrm>
        </p:grpSpPr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7611C6DA-316C-C245-0744-EADB83392403}"/>
                </a:ext>
              </a:extLst>
            </p:cNvPr>
            <p:cNvCxnSpPr/>
            <p:nvPr/>
          </p:nvCxnSpPr>
          <p:spPr>
            <a:xfrm flipV="1">
              <a:off x="11454704" y="1823048"/>
              <a:ext cx="235762" cy="12746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969D1073-9F5F-16DA-8BDA-34EA92663B53}"/>
                </a:ext>
              </a:extLst>
            </p:cNvPr>
            <p:cNvCxnSpPr/>
            <p:nvPr/>
          </p:nvCxnSpPr>
          <p:spPr>
            <a:xfrm flipV="1">
              <a:off x="11454704" y="2298330"/>
              <a:ext cx="235762" cy="12746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9F4DD718-8F39-DDFB-BF39-7D4607BA9CA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690466" y="1847329"/>
              <a:ext cx="0" cy="45100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F2948638-D905-E969-11ED-4A51C08F835D}"/>
              </a:ext>
            </a:extLst>
          </p:cNvPr>
          <p:cNvGrpSpPr/>
          <p:nvPr/>
        </p:nvGrpSpPr>
        <p:grpSpPr>
          <a:xfrm>
            <a:off x="9800472" y="4073311"/>
            <a:ext cx="235762" cy="602744"/>
            <a:chOff x="11454704" y="1823048"/>
            <a:chExt cx="235762" cy="602744"/>
          </a:xfrm>
        </p:grpSpPr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9AF9E2EE-9C8C-CDF0-EA63-6879086B9BF3}"/>
                </a:ext>
              </a:extLst>
            </p:cNvPr>
            <p:cNvCxnSpPr/>
            <p:nvPr/>
          </p:nvCxnSpPr>
          <p:spPr>
            <a:xfrm flipV="1">
              <a:off x="11454704" y="1823048"/>
              <a:ext cx="235762" cy="12746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F1C3AAAA-D110-CE7B-6AA4-E95C2C9FDF08}"/>
                </a:ext>
              </a:extLst>
            </p:cNvPr>
            <p:cNvCxnSpPr/>
            <p:nvPr/>
          </p:nvCxnSpPr>
          <p:spPr>
            <a:xfrm flipV="1">
              <a:off x="11454704" y="2298330"/>
              <a:ext cx="235762" cy="12746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749735FC-C0BF-EACE-BEC7-D842D12CAD5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690466" y="1847329"/>
              <a:ext cx="0" cy="45100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27F2E395-E5E4-C911-F4AF-A5A8F24E697A}"/>
              </a:ext>
            </a:extLst>
          </p:cNvPr>
          <p:cNvGrpSpPr/>
          <p:nvPr/>
        </p:nvGrpSpPr>
        <p:grpSpPr>
          <a:xfrm>
            <a:off x="2196955" y="5467523"/>
            <a:ext cx="7337837" cy="613171"/>
            <a:chOff x="2364328" y="2420540"/>
            <a:chExt cx="7337837" cy="613171"/>
          </a:xfrm>
        </p:grpSpPr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0A902CF4-F274-5C87-8CC9-C8D720FE6868}"/>
                </a:ext>
              </a:extLst>
            </p:cNvPr>
            <p:cNvCxnSpPr/>
            <p:nvPr/>
          </p:nvCxnSpPr>
          <p:spPr>
            <a:xfrm flipV="1">
              <a:off x="2364328" y="2420540"/>
              <a:ext cx="235762" cy="12746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1A98CB84-2758-3866-650C-EAB311468B07}"/>
                </a:ext>
              </a:extLst>
            </p:cNvPr>
            <p:cNvCxnSpPr/>
            <p:nvPr/>
          </p:nvCxnSpPr>
          <p:spPr>
            <a:xfrm flipV="1">
              <a:off x="9466403" y="2430967"/>
              <a:ext cx="235762" cy="12746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37101EFE-73A0-7E47-B20B-70FC2BA9857F}"/>
                </a:ext>
              </a:extLst>
            </p:cNvPr>
            <p:cNvCxnSpPr/>
            <p:nvPr/>
          </p:nvCxnSpPr>
          <p:spPr>
            <a:xfrm flipV="1">
              <a:off x="9466403" y="2906249"/>
              <a:ext cx="235762" cy="12746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621F8B74-D811-933F-FCF6-2E69B350F33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02165" y="2455248"/>
              <a:ext cx="0" cy="45100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9B7F77E0-D917-52B6-CB29-CF93B734EE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00090" y="2420540"/>
              <a:ext cx="7102075" cy="1042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9" name="Group 178">
            <a:extLst>
              <a:ext uri="{FF2B5EF4-FFF2-40B4-BE49-F238E27FC236}">
                <a16:creationId xmlns:a16="http://schemas.microsoft.com/office/drawing/2014/main" id="{25EA14F6-FDF7-31F3-11B0-8C151A5193E8}"/>
              </a:ext>
            </a:extLst>
          </p:cNvPr>
          <p:cNvGrpSpPr/>
          <p:nvPr/>
        </p:nvGrpSpPr>
        <p:grpSpPr>
          <a:xfrm>
            <a:off x="1412020" y="3718560"/>
            <a:ext cx="523220" cy="2953789"/>
            <a:chOff x="1107220" y="3746269"/>
            <a:chExt cx="523220" cy="2953789"/>
          </a:xfrm>
        </p:grpSpPr>
        <p:cxnSp>
          <p:nvCxnSpPr>
            <p:cNvPr id="170" name="Straight Arrow Connector 169">
              <a:extLst>
                <a:ext uri="{FF2B5EF4-FFF2-40B4-BE49-F238E27FC236}">
                  <a16:creationId xmlns:a16="http://schemas.microsoft.com/office/drawing/2014/main" id="{8E8F4C73-3093-423B-D6FC-4BE43F98849F}"/>
                </a:ext>
              </a:extLst>
            </p:cNvPr>
            <p:cNvCxnSpPr>
              <a:cxnSpLocks/>
              <a:stCxn id="173" idx="1"/>
            </p:cNvCxnSpPr>
            <p:nvPr/>
          </p:nvCxnSpPr>
          <p:spPr>
            <a:xfrm>
              <a:off x="1368830" y="5649132"/>
              <a:ext cx="0" cy="105092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Arrow Connector 170">
              <a:extLst>
                <a:ext uri="{FF2B5EF4-FFF2-40B4-BE49-F238E27FC236}">
                  <a16:creationId xmlns:a16="http://schemas.microsoft.com/office/drawing/2014/main" id="{43B0AECE-EEDF-848F-7EEF-E8C80B5841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68830" y="3746269"/>
              <a:ext cx="0" cy="89777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65809448-1E41-4934-9738-DEAE8B53F974}"/>
                </a:ext>
              </a:extLst>
            </p:cNvPr>
            <p:cNvSpPr txBox="1"/>
            <p:nvPr/>
          </p:nvSpPr>
          <p:spPr>
            <a:xfrm rot="16200000">
              <a:off x="862327" y="4881019"/>
              <a:ext cx="101300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/>
                <a:t>Users</a:t>
              </a:r>
            </a:p>
          </p:txBody>
        </p:sp>
      </p:grpSp>
      <p:grpSp>
        <p:nvGrpSpPr>
          <p:cNvPr id="180" name="Group 179">
            <a:extLst>
              <a:ext uri="{FF2B5EF4-FFF2-40B4-BE49-F238E27FC236}">
                <a16:creationId xmlns:a16="http://schemas.microsoft.com/office/drawing/2014/main" id="{14FA481A-C031-3103-097E-EF835EF33432}"/>
              </a:ext>
            </a:extLst>
          </p:cNvPr>
          <p:cNvGrpSpPr/>
          <p:nvPr/>
        </p:nvGrpSpPr>
        <p:grpSpPr>
          <a:xfrm rot="2694650">
            <a:off x="2263987" y="1706567"/>
            <a:ext cx="523220" cy="2223162"/>
            <a:chOff x="1107219" y="3746269"/>
            <a:chExt cx="523220" cy="2855369"/>
          </a:xfrm>
        </p:grpSpPr>
        <p:cxnSp>
          <p:nvCxnSpPr>
            <p:cNvPr id="181" name="Straight Arrow Connector 180">
              <a:extLst>
                <a:ext uri="{FF2B5EF4-FFF2-40B4-BE49-F238E27FC236}">
                  <a16:creationId xmlns:a16="http://schemas.microsoft.com/office/drawing/2014/main" id="{2C29647A-2DAF-4826-35F3-F8C782235EF8}"/>
                </a:ext>
              </a:extLst>
            </p:cNvPr>
            <p:cNvCxnSpPr>
              <a:cxnSpLocks/>
              <a:stCxn id="183" idx="1"/>
            </p:cNvCxnSpPr>
            <p:nvPr/>
          </p:nvCxnSpPr>
          <p:spPr>
            <a:xfrm rot="18905350" flipH="1">
              <a:off x="1183428" y="6123898"/>
              <a:ext cx="370803" cy="47774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Arrow Connector 181">
              <a:extLst>
                <a:ext uri="{FF2B5EF4-FFF2-40B4-BE49-F238E27FC236}">
                  <a16:creationId xmlns:a16="http://schemas.microsoft.com/office/drawing/2014/main" id="{DACBCD9C-0D11-6739-83E9-EB819FF62C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68830" y="3746269"/>
              <a:ext cx="0" cy="89777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id="{3C2973FC-1CFC-40A4-A746-E52B0E1B4794}"/>
                </a:ext>
              </a:extLst>
            </p:cNvPr>
            <p:cNvSpPr txBox="1"/>
            <p:nvPr/>
          </p:nvSpPr>
          <p:spPr>
            <a:xfrm rot="16200000">
              <a:off x="706144" y="5101187"/>
              <a:ext cx="132536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/>
                <a:t>Items</a:t>
              </a:r>
            </a:p>
          </p:txBody>
        </p:sp>
      </p:grp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7673A10B-9B65-CD64-60F7-E2C2FB69F7E2}"/>
              </a:ext>
            </a:extLst>
          </p:cNvPr>
          <p:cNvGrpSpPr/>
          <p:nvPr/>
        </p:nvGrpSpPr>
        <p:grpSpPr>
          <a:xfrm>
            <a:off x="3593447" y="1962676"/>
            <a:ext cx="7337837" cy="613171"/>
            <a:chOff x="2364328" y="2420540"/>
            <a:chExt cx="7337837" cy="613171"/>
          </a:xfrm>
        </p:grpSpPr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61C8C69F-B1C1-9970-7DEE-7F0D84A744D0}"/>
                </a:ext>
              </a:extLst>
            </p:cNvPr>
            <p:cNvCxnSpPr/>
            <p:nvPr/>
          </p:nvCxnSpPr>
          <p:spPr>
            <a:xfrm flipV="1">
              <a:off x="2364328" y="2420540"/>
              <a:ext cx="235762" cy="12746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0CCF29D2-A7B3-DCEE-7B3E-7B2D346ECA1A}"/>
                </a:ext>
              </a:extLst>
            </p:cNvPr>
            <p:cNvCxnSpPr/>
            <p:nvPr/>
          </p:nvCxnSpPr>
          <p:spPr>
            <a:xfrm flipV="1">
              <a:off x="9466403" y="2430967"/>
              <a:ext cx="235762" cy="12746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0392817C-7D5C-78DC-D62A-FC1AC072BC73}"/>
                </a:ext>
              </a:extLst>
            </p:cNvPr>
            <p:cNvCxnSpPr/>
            <p:nvPr/>
          </p:nvCxnSpPr>
          <p:spPr>
            <a:xfrm flipV="1">
              <a:off x="9466403" y="2906249"/>
              <a:ext cx="235762" cy="12746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37999375-91D7-0A2C-12E2-E64D2119A45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02165" y="2455248"/>
              <a:ext cx="0" cy="45100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20D2600E-28E8-8721-071D-85066985EE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00090" y="2420540"/>
              <a:ext cx="7102075" cy="1042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94" name="TextBox 193">
                <a:extLst>
                  <a:ext uri="{FF2B5EF4-FFF2-40B4-BE49-F238E27FC236}">
                    <a16:creationId xmlns:a16="http://schemas.microsoft.com/office/drawing/2014/main" id="{51A74814-4C45-3058-AB38-E53CDDCE0CAD}"/>
                  </a:ext>
                </a:extLst>
              </p:cNvPr>
              <p:cNvSpPr txBox="1"/>
              <p:nvPr/>
            </p:nvSpPr>
            <p:spPr>
              <a:xfrm rot="16200000">
                <a:off x="4987637" y="5015346"/>
                <a:ext cx="737061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4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∙∙</m:t>
                      </m:r>
                    </m:oMath>
                  </m:oMathPara>
                </a14:m>
                <a:endParaRPr lang="en-US" sz="4400" dirty="0"/>
              </a:p>
            </p:txBody>
          </p:sp>
        </mc:Choice>
        <mc:Fallback>
          <p:sp>
            <p:nvSpPr>
              <p:cNvPr id="194" name="TextBox 193">
                <a:extLst>
                  <a:ext uri="{FF2B5EF4-FFF2-40B4-BE49-F238E27FC236}">
                    <a16:creationId xmlns:a16="http://schemas.microsoft.com/office/drawing/2014/main" id="{51A74814-4C45-3058-AB38-E53CDDCE0C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4987637" y="5015346"/>
                <a:ext cx="737061" cy="76944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5" name="TextBox 194">
                <a:extLst>
                  <a:ext uri="{FF2B5EF4-FFF2-40B4-BE49-F238E27FC236}">
                    <a16:creationId xmlns:a16="http://schemas.microsoft.com/office/drawing/2014/main" id="{ACFCB084-82D0-FCFA-BC53-6CF154F19E65}"/>
                  </a:ext>
                </a:extLst>
              </p:cNvPr>
              <p:cNvSpPr txBox="1"/>
              <p:nvPr/>
            </p:nvSpPr>
            <p:spPr>
              <a:xfrm rot="18708453">
                <a:off x="5949143" y="2609247"/>
                <a:ext cx="737061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4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∙∙</m:t>
                      </m:r>
                    </m:oMath>
                  </m:oMathPara>
                </a14:m>
                <a:endParaRPr lang="en-US" sz="4400" dirty="0"/>
              </a:p>
            </p:txBody>
          </p:sp>
        </mc:Choice>
        <mc:Fallback>
          <p:sp>
            <p:nvSpPr>
              <p:cNvPr id="195" name="TextBox 194">
                <a:extLst>
                  <a:ext uri="{FF2B5EF4-FFF2-40B4-BE49-F238E27FC236}">
                    <a16:creationId xmlns:a16="http://schemas.microsoft.com/office/drawing/2014/main" id="{ACFCB084-82D0-FCFA-BC53-6CF154F19E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708453">
                <a:off x="5949143" y="2609247"/>
                <a:ext cx="737061" cy="76944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6" name="TextBox 195">
                <a:extLst>
                  <a:ext uri="{FF2B5EF4-FFF2-40B4-BE49-F238E27FC236}">
                    <a16:creationId xmlns:a16="http://schemas.microsoft.com/office/drawing/2014/main" id="{C40EF02D-0528-FA40-CB8D-FA8481A609F7}"/>
                  </a:ext>
                </a:extLst>
              </p:cNvPr>
              <p:cNvSpPr txBox="1"/>
              <p:nvPr/>
            </p:nvSpPr>
            <p:spPr>
              <a:xfrm rot="18708453">
                <a:off x="9193877" y="2609246"/>
                <a:ext cx="737061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4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∙∙</m:t>
                      </m:r>
                    </m:oMath>
                  </m:oMathPara>
                </a14:m>
                <a:endParaRPr lang="en-US" sz="4400" dirty="0"/>
              </a:p>
            </p:txBody>
          </p:sp>
        </mc:Choice>
        <mc:Fallback>
          <p:sp>
            <p:nvSpPr>
              <p:cNvPr id="196" name="TextBox 195">
                <a:extLst>
                  <a:ext uri="{FF2B5EF4-FFF2-40B4-BE49-F238E27FC236}">
                    <a16:creationId xmlns:a16="http://schemas.microsoft.com/office/drawing/2014/main" id="{C40EF02D-0528-FA40-CB8D-FA8481A609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708453">
                <a:off x="9193877" y="2609246"/>
                <a:ext cx="737061" cy="76944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7" name="TextBox 196">
                <a:extLst>
                  <a:ext uri="{FF2B5EF4-FFF2-40B4-BE49-F238E27FC236}">
                    <a16:creationId xmlns:a16="http://schemas.microsoft.com/office/drawing/2014/main" id="{6A9B2451-3131-4192-BE2C-347D8DAF9A82}"/>
                  </a:ext>
                </a:extLst>
              </p:cNvPr>
              <p:cNvSpPr txBox="1"/>
              <p:nvPr/>
            </p:nvSpPr>
            <p:spPr>
              <a:xfrm rot="18708453">
                <a:off x="3031376" y="2609246"/>
                <a:ext cx="737061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4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∙∙</m:t>
                      </m:r>
                    </m:oMath>
                  </m:oMathPara>
                </a14:m>
                <a:endParaRPr lang="en-US" sz="4400" dirty="0"/>
              </a:p>
            </p:txBody>
          </p:sp>
        </mc:Choice>
        <mc:Fallback>
          <p:sp>
            <p:nvSpPr>
              <p:cNvPr id="197" name="TextBox 196">
                <a:extLst>
                  <a:ext uri="{FF2B5EF4-FFF2-40B4-BE49-F238E27FC236}">
                    <a16:creationId xmlns:a16="http://schemas.microsoft.com/office/drawing/2014/main" id="{6A9B2451-3131-4192-BE2C-347D8DAF9A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708453">
                <a:off x="3031376" y="2609246"/>
                <a:ext cx="737061" cy="76944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8" name="TextBox 197">
                <a:extLst>
                  <a:ext uri="{FF2B5EF4-FFF2-40B4-BE49-F238E27FC236}">
                    <a16:creationId xmlns:a16="http://schemas.microsoft.com/office/drawing/2014/main" id="{EED8D012-7282-6C42-67CD-2F5BA9F68F66}"/>
                  </a:ext>
                </a:extLst>
              </p:cNvPr>
              <p:cNvSpPr txBox="1"/>
              <p:nvPr/>
            </p:nvSpPr>
            <p:spPr>
              <a:xfrm rot="16200000">
                <a:off x="8398626" y="4951615"/>
                <a:ext cx="737061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4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∙∙</m:t>
                      </m:r>
                    </m:oMath>
                  </m:oMathPara>
                </a14:m>
                <a:endParaRPr lang="en-US" sz="4400" dirty="0"/>
              </a:p>
            </p:txBody>
          </p:sp>
        </mc:Choice>
        <mc:Fallback>
          <p:sp>
            <p:nvSpPr>
              <p:cNvPr id="198" name="TextBox 197">
                <a:extLst>
                  <a:ext uri="{FF2B5EF4-FFF2-40B4-BE49-F238E27FC236}">
                    <a16:creationId xmlns:a16="http://schemas.microsoft.com/office/drawing/2014/main" id="{EED8D012-7282-6C42-67CD-2F5BA9F68F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8398626" y="4951615"/>
                <a:ext cx="737061" cy="76944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9" name="TextBox 198">
                <a:extLst>
                  <a:ext uri="{FF2B5EF4-FFF2-40B4-BE49-F238E27FC236}">
                    <a16:creationId xmlns:a16="http://schemas.microsoft.com/office/drawing/2014/main" id="{A814FE45-EB69-6F11-0B18-1DB2C0789AAD}"/>
                  </a:ext>
                </a:extLst>
              </p:cNvPr>
              <p:cNvSpPr txBox="1"/>
              <p:nvPr/>
            </p:nvSpPr>
            <p:spPr>
              <a:xfrm rot="16200000">
                <a:off x="2233353" y="4951616"/>
                <a:ext cx="737061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4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∙∙</m:t>
                      </m:r>
                    </m:oMath>
                  </m:oMathPara>
                </a14:m>
                <a:endParaRPr lang="en-US" sz="4400" dirty="0"/>
              </a:p>
            </p:txBody>
          </p:sp>
        </mc:Choice>
        <mc:Fallback>
          <p:sp>
            <p:nvSpPr>
              <p:cNvPr id="199" name="TextBox 198">
                <a:extLst>
                  <a:ext uri="{FF2B5EF4-FFF2-40B4-BE49-F238E27FC236}">
                    <a16:creationId xmlns:a16="http://schemas.microsoft.com/office/drawing/2014/main" id="{A814FE45-EB69-6F11-0B18-1DB2C0789A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2233353" y="4951616"/>
                <a:ext cx="737061" cy="76944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8235644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EA3CE-8DB0-40A5-B4A6-AFCE2156C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/>
              <a:t>Wide and Deep Architectures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03134D-F068-4BC9-B038-F3D5CBDDE3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2740" y="1180221"/>
            <a:ext cx="10924648" cy="769531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3000" b="1" dirty="0">
                <a:ea typeface="Cambria Math" panose="02040503050406030204" pitchFamily="18" charset="0"/>
                <a:hlinkClick r:id="rId2"/>
              </a:rPr>
              <a:t>Wide and deep architecture, </a:t>
            </a:r>
            <a:r>
              <a:rPr lang="en-US" sz="3000" dirty="0">
                <a:ea typeface="Cambria Math" panose="02040503050406030204" pitchFamily="18" charset="0"/>
                <a:hlinkClick r:id="rId2"/>
              </a:rPr>
              <a:t>Chang, et. al., 2016</a:t>
            </a:r>
            <a:r>
              <a:rPr lang="en-US" sz="3000" dirty="0">
                <a:ea typeface="Cambria Math" panose="02040503050406030204" pitchFamily="18" charset="0"/>
              </a:rPr>
              <a:t>, is a hybrid model combine neural encoding with linear matrix factorization  </a:t>
            </a:r>
            <a:endParaRPr lang="en-US" sz="3000" dirty="0"/>
          </a:p>
          <a:p>
            <a:pPr marL="0" indent="0">
              <a:buNone/>
            </a:pPr>
            <a:endParaRPr lang="en-US" b="1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8139DF6-2FC7-1D5D-336F-5B577755F679}"/>
              </a:ext>
            </a:extLst>
          </p:cNvPr>
          <p:cNvSpPr txBox="1">
            <a:spLocks/>
          </p:cNvSpPr>
          <p:nvPr/>
        </p:nvSpPr>
        <p:spPr>
          <a:xfrm>
            <a:off x="4677902" y="6444866"/>
            <a:ext cx="2836195" cy="327425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ea typeface="Cambria Math" panose="02040503050406030204" pitchFamily="18" charset="0"/>
                <a:hlinkClick r:id="rId2"/>
              </a:rPr>
              <a:t>From Chang et. al., 2016</a:t>
            </a:r>
            <a:endParaRPr lang="en-US" dirty="0"/>
          </a:p>
          <a:p>
            <a:pPr lvl="1" algn="ctr"/>
            <a:endParaRPr lang="en-US" dirty="0"/>
          </a:p>
          <a:p>
            <a:pPr lvl="1"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0CA512-B061-0564-B12B-D5B5999322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200" y="3474761"/>
            <a:ext cx="11719686" cy="2970105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5101A7C-D9B7-A422-B8D0-1AFA80E7BCA5}"/>
              </a:ext>
            </a:extLst>
          </p:cNvPr>
          <p:cNvSpPr txBox="1">
            <a:spLocks/>
          </p:cNvSpPr>
          <p:nvPr/>
        </p:nvSpPr>
        <p:spPr>
          <a:xfrm>
            <a:off x="696685" y="2034419"/>
            <a:ext cx="2868990" cy="113695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600" dirty="0"/>
              <a:t>Linear model with </a:t>
            </a:r>
            <a:r>
              <a:rPr lang="en-US" sz="2600" b="1" dirty="0"/>
              <a:t>wide sparse latent space </a:t>
            </a:r>
            <a:r>
              <a:rPr lang="en-US" sz="2600" dirty="0"/>
              <a:t>and matrix factorization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endParaRPr lang="en-US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FFF0134-5B3B-4F32-09F3-3422217ED91F}"/>
              </a:ext>
            </a:extLst>
          </p:cNvPr>
          <p:cNvCxnSpPr>
            <a:cxnSpLocks/>
            <a:stCxn id="8" idx="2"/>
          </p:cNvCxnSpPr>
          <p:nvPr/>
        </p:nvCxnSpPr>
        <p:spPr>
          <a:xfrm flipH="1">
            <a:off x="1969105" y="3171372"/>
            <a:ext cx="162075" cy="39914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5C1F8FD8-2D74-BB13-E414-81A309EBFD37}"/>
              </a:ext>
            </a:extLst>
          </p:cNvPr>
          <p:cNvSpPr txBox="1">
            <a:spLocks/>
          </p:cNvSpPr>
          <p:nvPr/>
        </p:nvSpPr>
        <p:spPr>
          <a:xfrm>
            <a:off x="9250438" y="1949752"/>
            <a:ext cx="2868990" cy="113695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600" dirty="0"/>
              <a:t>Nonlinear model with </a:t>
            </a:r>
            <a:r>
              <a:rPr lang="en-US" sz="2600" b="1" dirty="0"/>
              <a:t>dense latent space </a:t>
            </a:r>
            <a:r>
              <a:rPr lang="en-US" sz="2600" dirty="0"/>
              <a:t>and neural network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endParaRPr lang="en-US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D4F904B-0CFD-B347-07D5-9C33FE70D483}"/>
              </a:ext>
            </a:extLst>
          </p:cNvPr>
          <p:cNvCxnSpPr>
            <a:cxnSpLocks/>
            <a:stCxn id="14" idx="2"/>
          </p:cNvCxnSpPr>
          <p:nvPr/>
        </p:nvCxnSpPr>
        <p:spPr>
          <a:xfrm flipH="1">
            <a:off x="10624457" y="3086705"/>
            <a:ext cx="60476" cy="3880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FB9DB722-4B09-EBB3-004D-A69F9ACCD620}"/>
              </a:ext>
            </a:extLst>
          </p:cNvPr>
          <p:cNvSpPr txBox="1">
            <a:spLocks/>
          </p:cNvSpPr>
          <p:nvPr/>
        </p:nvSpPr>
        <p:spPr>
          <a:xfrm>
            <a:off x="3959979" y="2014966"/>
            <a:ext cx="4579257" cy="113695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600" b="1" dirty="0"/>
              <a:t>Hybrid model </a:t>
            </a:r>
            <a:r>
              <a:rPr lang="en-US" sz="2600" dirty="0"/>
              <a:t>uses linear matrix factorization for sparse latent features and neural network for dense latent feature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endParaRPr lang="en-US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B03EA62-DB1D-CA89-292F-7DB9A107B16A}"/>
              </a:ext>
            </a:extLst>
          </p:cNvPr>
          <p:cNvCxnSpPr>
            <a:cxnSpLocks/>
            <a:stCxn id="16" idx="2"/>
          </p:cNvCxnSpPr>
          <p:nvPr/>
        </p:nvCxnSpPr>
        <p:spPr>
          <a:xfrm flipH="1">
            <a:off x="5907314" y="3151919"/>
            <a:ext cx="342294" cy="5589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6495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4" grpId="0"/>
      <p:bldP spid="16" grpId="0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EA3CE-8DB0-40A5-B4A6-AFCE2156C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/>
              <a:t>Wide and Deep Architectures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03134D-F068-4BC9-B038-F3D5CBDDE3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2740" y="1180221"/>
            <a:ext cx="10924648" cy="5284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ea typeface="Cambria Math" panose="02040503050406030204" pitchFamily="18" charset="0"/>
              </a:rPr>
              <a:t>Wide and deep architecture, </a:t>
            </a:r>
            <a:r>
              <a:rPr lang="en-US" dirty="0">
                <a:ea typeface="Cambria Math" panose="02040503050406030204" pitchFamily="18" charset="0"/>
                <a:hlinkClick r:id="rId2"/>
              </a:rPr>
              <a:t>Chang, et. al., 2016</a:t>
            </a:r>
            <a:r>
              <a:rPr lang="en-US" dirty="0">
                <a:ea typeface="Cambria Math" panose="02040503050406030204" pitchFamily="18" charset="0"/>
              </a:rPr>
              <a:t>, has 2 stages   </a:t>
            </a:r>
            <a:endParaRPr lang="en-US" dirty="0"/>
          </a:p>
          <a:p>
            <a:pPr marL="0" indent="0">
              <a:buNone/>
            </a:pPr>
            <a:endParaRPr lang="en-US" b="1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8139DF6-2FC7-1D5D-336F-5B577755F679}"/>
              </a:ext>
            </a:extLst>
          </p:cNvPr>
          <p:cNvSpPr txBox="1">
            <a:spLocks/>
          </p:cNvSpPr>
          <p:nvPr/>
        </p:nvSpPr>
        <p:spPr>
          <a:xfrm>
            <a:off x="7741705" y="6329162"/>
            <a:ext cx="2836195" cy="327425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ea typeface="Cambria Math" panose="02040503050406030204" pitchFamily="18" charset="0"/>
                <a:hlinkClick r:id="rId2"/>
              </a:rPr>
              <a:t>From Chang et. al., 2016</a:t>
            </a:r>
            <a:endParaRPr lang="en-US" dirty="0"/>
          </a:p>
          <a:p>
            <a:pPr lvl="1" algn="ctr"/>
            <a:endParaRPr lang="en-US" dirty="0"/>
          </a:p>
          <a:p>
            <a:pPr lvl="1"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F6AC39-DDA5-1FF1-7302-4747AED898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0681" y="2346477"/>
            <a:ext cx="6601837" cy="3658123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61CDF08-C31D-3963-2609-C6EA2722F59C}"/>
              </a:ext>
            </a:extLst>
          </p:cNvPr>
          <p:cNvSpPr txBox="1">
            <a:spLocks/>
          </p:cNvSpPr>
          <p:nvPr/>
        </p:nvSpPr>
        <p:spPr>
          <a:xfrm>
            <a:off x="502740" y="2184299"/>
            <a:ext cx="4579257" cy="119269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600" b="1" dirty="0"/>
              <a:t>Retrieval stage </a:t>
            </a:r>
            <a:r>
              <a:rPr lang="en-US" sz="2600" dirty="0"/>
              <a:t>uses a hybrid of similarity search on query algorithms to generate candidates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endParaRPr lang="en-US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3A3686E-F1FE-7560-5921-090C19685824}"/>
              </a:ext>
            </a:extLst>
          </p:cNvPr>
          <p:cNvCxnSpPr>
            <a:cxnSpLocks/>
          </p:cNvCxnSpPr>
          <p:nvPr/>
        </p:nvCxnSpPr>
        <p:spPr>
          <a:xfrm>
            <a:off x="5099352" y="2767390"/>
            <a:ext cx="2699658" cy="11127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E2BF567D-CEC8-3639-917C-8AE920721EC7}"/>
              </a:ext>
            </a:extLst>
          </p:cNvPr>
          <p:cNvSpPr txBox="1">
            <a:spLocks/>
          </p:cNvSpPr>
          <p:nvPr/>
        </p:nvSpPr>
        <p:spPr>
          <a:xfrm>
            <a:off x="672495" y="4506887"/>
            <a:ext cx="4579257" cy="93359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600" b="1" dirty="0"/>
              <a:t>Ranking stage </a:t>
            </a:r>
            <a:r>
              <a:rPr lang="en-US" sz="2600" dirty="0"/>
              <a:t>assigns positions (ranks) to items for presentation to user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endParaRPr lang="en-US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AB6059E-14E8-3553-0924-17F1A20B57F0}"/>
              </a:ext>
            </a:extLst>
          </p:cNvPr>
          <p:cNvCxnSpPr>
            <a:cxnSpLocks/>
          </p:cNvCxnSpPr>
          <p:nvPr/>
        </p:nvCxnSpPr>
        <p:spPr>
          <a:xfrm flipV="1">
            <a:off x="5251752" y="4460724"/>
            <a:ext cx="2779486" cy="43810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5880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3" grpId="0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EA3CE-8DB0-40A5-B4A6-AFCE2156C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/>
              <a:t>Wide and Deep Architectures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03134D-F068-4BC9-B038-F3D5CBDDE3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2740" y="1180220"/>
            <a:ext cx="10924648" cy="789747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3000" b="1" dirty="0">
                <a:ea typeface="Cambria Math" panose="02040503050406030204" pitchFamily="18" charset="0"/>
              </a:rPr>
              <a:t>Wide and deep architecture, </a:t>
            </a:r>
            <a:r>
              <a:rPr lang="en-US" sz="3000" dirty="0">
                <a:ea typeface="Cambria Math" panose="02040503050406030204" pitchFamily="18" charset="0"/>
              </a:rPr>
              <a:t>Chang, et. al., 2016 accommodates both sparse categorical and dense numeric features  </a:t>
            </a:r>
            <a:endParaRPr lang="en-US" sz="3000" dirty="0"/>
          </a:p>
          <a:p>
            <a:pPr marL="0" indent="0">
              <a:buNone/>
            </a:pPr>
            <a:endParaRPr lang="en-US" b="1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8139DF6-2FC7-1D5D-336F-5B577755F679}"/>
              </a:ext>
            </a:extLst>
          </p:cNvPr>
          <p:cNvSpPr txBox="1">
            <a:spLocks/>
          </p:cNvSpPr>
          <p:nvPr/>
        </p:nvSpPr>
        <p:spPr>
          <a:xfrm>
            <a:off x="7741705" y="6329162"/>
            <a:ext cx="2836195" cy="327425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ea typeface="Cambria Math" panose="02040503050406030204" pitchFamily="18" charset="0"/>
                <a:hlinkClick r:id="rId2"/>
              </a:rPr>
              <a:t>From Chang et. al., 2016</a:t>
            </a:r>
            <a:endParaRPr lang="en-US" dirty="0"/>
          </a:p>
          <a:p>
            <a:pPr lvl="1" algn="ctr"/>
            <a:endParaRPr lang="en-US" dirty="0"/>
          </a:p>
          <a:p>
            <a:pPr lvl="1"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2E16D66-21CE-1205-CC07-103124FADE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2540" y="2297392"/>
            <a:ext cx="7163670" cy="4031770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2FE5C3A-F808-E741-1BE0-04F2C0EC2DA1}"/>
              </a:ext>
            </a:extLst>
          </p:cNvPr>
          <p:cNvSpPr txBox="1">
            <a:spLocks/>
          </p:cNvSpPr>
          <p:nvPr/>
        </p:nvSpPr>
        <p:spPr>
          <a:xfrm>
            <a:off x="438180" y="5229981"/>
            <a:ext cx="3630660" cy="90169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600" b="1" dirty="0"/>
              <a:t>Dense features </a:t>
            </a:r>
            <a:r>
              <a:rPr lang="en-US" sz="2600" dirty="0"/>
              <a:t>(e.g. numeric) features require no embedding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endParaRPr lang="en-US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393192F-0894-3A57-E58D-840AAFA1C2A2}"/>
              </a:ext>
            </a:extLst>
          </p:cNvPr>
          <p:cNvCxnSpPr>
            <a:cxnSpLocks/>
            <a:stCxn id="5" idx="3"/>
          </p:cNvCxnSpPr>
          <p:nvPr/>
        </p:nvCxnSpPr>
        <p:spPr>
          <a:xfrm flipV="1">
            <a:off x="4068840" y="5268686"/>
            <a:ext cx="967617" cy="41214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45DF7E19-55A9-DD44-B7F0-9DC3B5EEE09C}"/>
              </a:ext>
            </a:extLst>
          </p:cNvPr>
          <p:cNvSpPr txBox="1">
            <a:spLocks/>
          </p:cNvSpPr>
          <p:nvPr/>
        </p:nvSpPr>
        <p:spPr>
          <a:xfrm>
            <a:off x="992142" y="3706998"/>
            <a:ext cx="3630660" cy="113695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600" b="1" dirty="0"/>
              <a:t>Sparse features </a:t>
            </a:r>
            <a:r>
              <a:rPr lang="en-US" sz="2600" dirty="0"/>
              <a:t>(e.g. categorical) require dense embedding, or hashing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endParaRPr lang="en-US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0A32CF3-3636-A799-7CAD-8B3F188F31D5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4622802" y="4275475"/>
            <a:ext cx="2552093" cy="4002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DA379A6A-57E0-65F1-BD5D-521C80E70D1F}"/>
              </a:ext>
            </a:extLst>
          </p:cNvPr>
          <p:cNvSpPr txBox="1">
            <a:spLocks/>
          </p:cNvSpPr>
          <p:nvPr/>
        </p:nvSpPr>
        <p:spPr>
          <a:xfrm>
            <a:off x="992142" y="2494657"/>
            <a:ext cx="3630660" cy="65634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600" b="1" dirty="0"/>
              <a:t>Concatenated </a:t>
            </a:r>
            <a:r>
              <a:rPr lang="en-US" sz="2600" b="1" dirty="0" err="1"/>
              <a:t>emedding</a:t>
            </a:r>
            <a:r>
              <a:rPr lang="en-US" sz="2600" dirty="0"/>
              <a:t> encodes all features</a:t>
            </a:r>
            <a:endParaRPr lang="en-US" dirty="0"/>
          </a:p>
          <a:p>
            <a:endParaRPr lang="en-US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E3C45ED-C6C3-520D-3628-039D322E990A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4622802" y="2822830"/>
            <a:ext cx="902303" cy="112522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2843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2" grpId="0"/>
      <p:bldP spid="17" grpId="0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2CFDB2-A02B-AE80-6654-DEF42709EE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FC01E68E-84A9-CEE3-5888-24E451FD8C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7581" y="1784284"/>
            <a:ext cx="11187953" cy="2015419"/>
          </a:xfrm>
        </p:spPr>
        <p:txBody>
          <a:bodyPr>
            <a:normAutofit/>
          </a:bodyPr>
          <a:lstStyle/>
          <a:p>
            <a:pPr algn="ctr"/>
            <a:r>
              <a:rPr lang="en-US" sz="4400" b="1" dirty="0"/>
              <a:t>Adversarial and Poisoning Attacks </a:t>
            </a:r>
          </a:p>
        </p:txBody>
      </p:sp>
    </p:spTree>
    <p:extLst>
      <p:ext uri="{BB962C8B-B14F-4D97-AF65-F5344CB8AC3E}">
        <p14:creationId xmlns:p14="http://schemas.microsoft.com/office/powerpoint/2010/main" val="12934251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90A0AA-389C-FCEA-7F6B-7701297EE6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513DC4-5C77-EA11-7985-E41A714456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/>
              <a:t>Recommender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4C7F7-5E10-76E7-4EA7-D5923068EA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447" y="1208868"/>
            <a:ext cx="10515600" cy="544742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Resources for massively scalable recommenders</a:t>
            </a:r>
          </a:p>
          <a:p>
            <a:r>
              <a:rPr lang="en-US" dirty="0"/>
              <a:t>For examples of using graph recommender models at massive scale with Neo4j, see </a:t>
            </a:r>
            <a:r>
              <a:rPr lang="en-US" dirty="0">
                <a:hlinkClick r:id="rId2"/>
              </a:rPr>
              <a:t>Graph Powered Machine Learning, Alessandro Negro, Manning, 2021</a:t>
            </a:r>
            <a:r>
              <a:rPr lang="en-US" dirty="0"/>
              <a:t> </a:t>
            </a:r>
          </a:p>
          <a:p>
            <a:r>
              <a:rPr lang="en-US" dirty="0"/>
              <a:t>For an example of building scalable collaborative filtering and neural collaborative filtering recommenders in </a:t>
            </a:r>
            <a:r>
              <a:rPr lang="en-US" dirty="0" err="1"/>
              <a:t>Keras</a:t>
            </a:r>
            <a:r>
              <a:rPr lang="en-US" dirty="0"/>
              <a:t>, see </a:t>
            </a:r>
            <a:r>
              <a:rPr lang="en-US" dirty="0">
                <a:hlinkClick r:id="rId3"/>
              </a:rPr>
              <a:t>this example by Siddhartha Banerjee</a:t>
            </a:r>
            <a:endParaRPr lang="en-US" dirty="0"/>
          </a:p>
          <a:p>
            <a:r>
              <a:rPr lang="en-US" dirty="0"/>
              <a:t>The </a:t>
            </a:r>
            <a:r>
              <a:rPr lang="en-US" dirty="0">
                <a:hlinkClick r:id="rId4"/>
              </a:rPr>
              <a:t>Torch Rec system from Meta</a:t>
            </a:r>
            <a:r>
              <a:rPr lang="en-US" dirty="0"/>
              <a:t> supports building massive scale recommenders using </a:t>
            </a:r>
            <a:r>
              <a:rPr lang="en-US" dirty="0" err="1"/>
              <a:t>sharding</a:t>
            </a:r>
            <a:r>
              <a:rPr lang="en-US" dirty="0"/>
              <a:t> and embedding algorithms</a:t>
            </a:r>
          </a:p>
          <a:p>
            <a:r>
              <a:rPr lang="en-US" dirty="0">
                <a:hlinkClick r:id="rId5"/>
              </a:rPr>
              <a:t>Twitter’s recommender </a:t>
            </a:r>
            <a:r>
              <a:rPr lang="en-US" dirty="0"/>
              <a:t>uses a complex combination of NLP, social graph analysis and recommendation generation </a:t>
            </a:r>
          </a:p>
          <a:p>
            <a:r>
              <a:rPr lang="en-US" dirty="0"/>
              <a:t>A Grahm Jensen’s list of recommender system software can be found </a:t>
            </a:r>
            <a:r>
              <a:rPr lang="en-US" dirty="0">
                <a:hlinkClick r:id="rId6"/>
              </a:rPr>
              <a:t>here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905400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EE6225-7985-1D35-307A-91D53BD32C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A19958-B240-8A48-666F-77511BDD88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/>
              <a:t>Attacks on Recommenders Attempt to Bias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CD6DE5-FABA-270C-4036-38A3688544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447" y="1208868"/>
            <a:ext cx="10515600" cy="544742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Recommender systems are subject to </a:t>
            </a:r>
            <a:r>
              <a:rPr lang="en-US" b="1" dirty="0"/>
              <a:t>adversarial and poisoning attacks</a:t>
            </a:r>
          </a:p>
          <a:p>
            <a:r>
              <a:rPr lang="en-US" dirty="0"/>
              <a:t>Actors may wish to boost or depress ratings for various reasons</a:t>
            </a:r>
          </a:p>
          <a:p>
            <a:pPr lvl="1"/>
            <a:r>
              <a:rPr lang="en-US" b="1" dirty="0"/>
              <a:t>Commercial,</a:t>
            </a:r>
            <a:r>
              <a:rPr lang="en-US" dirty="0"/>
              <a:t> to gain unfair advantage in the market place </a:t>
            </a:r>
          </a:p>
          <a:p>
            <a:pPr lvl="1"/>
            <a:r>
              <a:rPr lang="en-US" b="1" dirty="0"/>
              <a:t>Political and cultural</a:t>
            </a:r>
            <a:r>
              <a:rPr lang="en-US" dirty="0"/>
              <a:t>, to boost or suppress certain points of view     </a:t>
            </a:r>
          </a:p>
          <a:p>
            <a:r>
              <a:rPr lang="en-US" b="1" dirty="0"/>
              <a:t>Adversarial attacks </a:t>
            </a:r>
            <a:r>
              <a:rPr lang="en-US" dirty="0"/>
              <a:t>aim to manipulate input data to temporarily deceive the system into producing inaccurate real-time inferences or predictions</a:t>
            </a:r>
          </a:p>
          <a:p>
            <a:r>
              <a:rPr lang="en-US" dirty="0"/>
              <a:t>More commonly, </a:t>
            </a:r>
            <a:r>
              <a:rPr lang="en-US" b="1" dirty="0"/>
              <a:t>poisoning attacks </a:t>
            </a:r>
            <a:r>
              <a:rPr lang="en-US" dirty="0"/>
              <a:t>aim to inject carefully crafted data into the model’s training data to fundamentally change the results   </a:t>
            </a:r>
          </a:p>
          <a:p>
            <a:r>
              <a:rPr lang="en-US" dirty="0"/>
              <a:t>Real-world recommenders need to employ </a:t>
            </a:r>
            <a:r>
              <a:rPr lang="en-US" b="1" dirty="0"/>
              <a:t>countermeasures</a:t>
            </a:r>
            <a:r>
              <a:rPr lang="en-US" dirty="0"/>
              <a:t> </a:t>
            </a:r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7412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629732-0509-2762-919A-A08B363F4A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F4BBD3-ED1B-C6E2-2291-AC9B0049C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/>
              <a:t>Attacks on Recommenders Attempt to Bias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823C4F-14E4-AF80-501A-8C2EED0CD4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67434"/>
            <a:ext cx="4481456" cy="5007685"/>
          </a:xfrm>
        </p:spPr>
        <p:txBody>
          <a:bodyPr>
            <a:normAutofit/>
          </a:bodyPr>
          <a:lstStyle/>
          <a:p>
            <a:r>
              <a:rPr lang="en-US" b="1" dirty="0"/>
              <a:t>Adversarial attacks </a:t>
            </a:r>
            <a:r>
              <a:rPr lang="en-US" dirty="0"/>
              <a:t>temporarily manipulates input data to temporarily deceive the system </a:t>
            </a:r>
          </a:p>
          <a:p>
            <a:endParaRPr lang="en-US" dirty="0"/>
          </a:p>
          <a:p>
            <a:r>
              <a:rPr lang="en-US" b="1" dirty="0"/>
              <a:t>Poisoning attacks </a:t>
            </a:r>
            <a:r>
              <a:rPr lang="en-US" dirty="0"/>
              <a:t>inject carefully crafted data into the model’s training data to fundamentally change the model results   </a:t>
            </a:r>
          </a:p>
          <a:p>
            <a:pPr marL="0" indent="0">
              <a:buNone/>
            </a:pPr>
            <a:r>
              <a:rPr lang="en-US" sz="2200" dirty="0"/>
              <a:t>Illustration from </a:t>
            </a:r>
            <a:r>
              <a:rPr lang="en-US" sz="2200" dirty="0">
                <a:hlinkClick r:id="rId2"/>
              </a:rPr>
              <a:t>Nguyen, et. al., 2024</a:t>
            </a:r>
            <a:endParaRPr lang="en-US" sz="2200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FC4C249-95EA-CFDD-926D-89D835273B63}"/>
              </a:ext>
            </a:extLst>
          </p:cNvPr>
          <p:cNvSpPr txBox="1">
            <a:spLocks/>
          </p:cNvSpPr>
          <p:nvPr/>
        </p:nvSpPr>
        <p:spPr>
          <a:xfrm>
            <a:off x="890196" y="986118"/>
            <a:ext cx="10631244" cy="6209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Many complex paths for recommender poison attacks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BA57766-6384-5280-2D43-5A894BF572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9234" y="2024968"/>
            <a:ext cx="6504295" cy="3466810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33E90A4-BE4B-9DBC-62B9-6415CADCEA58}"/>
              </a:ext>
            </a:extLst>
          </p:cNvPr>
          <p:cNvCxnSpPr>
            <a:cxnSpLocks/>
          </p:cNvCxnSpPr>
          <p:nvPr/>
        </p:nvCxnSpPr>
        <p:spPr>
          <a:xfrm flipV="1">
            <a:off x="4887132" y="2438400"/>
            <a:ext cx="2546888" cy="981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46EC9C7-3977-7D3A-395C-97A43E08C85B}"/>
              </a:ext>
            </a:extLst>
          </p:cNvPr>
          <p:cNvCxnSpPr>
            <a:cxnSpLocks/>
          </p:cNvCxnSpPr>
          <p:nvPr/>
        </p:nvCxnSpPr>
        <p:spPr>
          <a:xfrm flipV="1">
            <a:off x="5036949" y="4613329"/>
            <a:ext cx="4153546" cy="49594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9542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51173A-FFDD-C90F-7BD5-C8665CEEBD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06CCA3-6D91-B78E-5149-B55083FF5B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/>
              <a:t>Attacks on Recommenders Attempt to Bias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455928-3682-0B6E-8358-9CAC0556A7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67434"/>
            <a:ext cx="4481456" cy="5007685"/>
          </a:xfrm>
        </p:spPr>
        <p:txBody>
          <a:bodyPr>
            <a:normAutofit/>
          </a:bodyPr>
          <a:lstStyle/>
          <a:p>
            <a:r>
              <a:rPr lang="en-US" dirty="0">
                <a:hlinkClick r:id="rId2"/>
              </a:rPr>
              <a:t>Nguyen, et. al., 2024 </a:t>
            </a:r>
            <a:r>
              <a:rPr lang="en-US" dirty="0"/>
              <a:t>have created a classification and nomenclature for poisoning attacks with dimensions</a:t>
            </a:r>
          </a:p>
          <a:p>
            <a:pPr lvl="1"/>
            <a:r>
              <a:rPr lang="en-US" dirty="0"/>
              <a:t>Attacker’s approach</a:t>
            </a:r>
          </a:p>
          <a:p>
            <a:pPr lvl="1"/>
            <a:r>
              <a:rPr lang="en-US" dirty="0"/>
              <a:t>Attacker’s capability</a:t>
            </a:r>
          </a:p>
          <a:p>
            <a:pPr lvl="1"/>
            <a:r>
              <a:rPr lang="en-US" dirty="0"/>
              <a:t>Attacker’s impact</a:t>
            </a:r>
          </a:p>
          <a:p>
            <a:pPr lvl="1"/>
            <a:r>
              <a:rPr lang="en-US" dirty="0"/>
              <a:t>Attacker’s goal</a:t>
            </a:r>
          </a:p>
          <a:p>
            <a:pPr lvl="1"/>
            <a:r>
              <a:rPr lang="en-US" dirty="0"/>
              <a:t>Attacker’s knowledge 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EC78151-62FC-3930-DABA-D7763A732973}"/>
              </a:ext>
            </a:extLst>
          </p:cNvPr>
          <p:cNvSpPr txBox="1">
            <a:spLocks/>
          </p:cNvSpPr>
          <p:nvPr/>
        </p:nvSpPr>
        <p:spPr>
          <a:xfrm>
            <a:off x="890196" y="986118"/>
            <a:ext cx="10631244" cy="6209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Many complex paths for recommender poison attacks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33DEEA-8FEA-3791-0CE1-4E4F11FBB8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4569" y="1457661"/>
            <a:ext cx="6540889" cy="5365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832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E4E634-437A-FBCA-EC0C-5F655B0D09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354D2F-B174-05AE-30EA-E41032D4FD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/>
              <a:t>Growing Literature on Recommender Attacks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091450-4F3B-CAD5-9693-39306697EB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447" y="1208868"/>
            <a:ext cx="10515600" cy="544742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Recent review papers focus on poisoning attacks </a:t>
            </a:r>
            <a:endParaRPr lang="en-US" b="1" dirty="0"/>
          </a:p>
          <a:p>
            <a:r>
              <a:rPr lang="en-US" dirty="0">
                <a:hlinkClick r:id="rId2"/>
              </a:rPr>
              <a:t>Manipulating Recommender Systems: A Survey of Poisoning Attacks and Countermeasures, Nguyen, et. al., 2024</a:t>
            </a:r>
            <a:endParaRPr lang="en-US" dirty="0"/>
          </a:p>
          <a:p>
            <a:r>
              <a:rPr lang="en-US" dirty="0">
                <a:hlinkClick r:id="rId3"/>
              </a:rPr>
              <a:t>Poisoning Attacks against Recommender Systems: A Survey, Wang, et. al., 2024</a:t>
            </a:r>
            <a:endParaRPr lang="en-US" b="1" dirty="0"/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4240055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73E888-FCCB-E9AD-8027-BB7800C6F0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13CA7644-89C5-0D0E-9606-F624863843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7581" y="1784284"/>
            <a:ext cx="11187953" cy="2015419"/>
          </a:xfrm>
        </p:spPr>
        <p:txBody>
          <a:bodyPr>
            <a:normAutofit/>
          </a:bodyPr>
          <a:lstStyle/>
          <a:p>
            <a:r>
              <a:rPr lang="en-US" sz="4400" b="1" dirty="0"/>
              <a:t>Advanced Neural Recommender Architectures</a:t>
            </a:r>
          </a:p>
        </p:txBody>
      </p:sp>
    </p:spTree>
    <p:extLst>
      <p:ext uri="{BB962C8B-B14F-4D97-AF65-F5344CB8AC3E}">
        <p14:creationId xmlns:p14="http://schemas.microsoft.com/office/powerpoint/2010/main" val="2290965340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4E9829-FD35-C47F-CAC9-8F2407B8F7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F11123-8B83-E825-2C38-DABA66528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/>
              <a:t>Advanced Neural Recommender Architectures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F434AF-29E3-C042-4774-E18194AC59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8145" y="1208867"/>
            <a:ext cx="10723419" cy="51605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Recently recommender system researchers have tried many paths </a:t>
            </a:r>
          </a:p>
          <a:p>
            <a:r>
              <a:rPr lang="en-US" dirty="0"/>
              <a:t>The introduction of neural recommenders has led to many improvements   </a:t>
            </a:r>
          </a:p>
          <a:p>
            <a:r>
              <a:rPr lang="en-US" dirty="0"/>
              <a:t>The </a:t>
            </a:r>
            <a:r>
              <a:rPr lang="en-US" b="1" dirty="0"/>
              <a:t>two-tower model </a:t>
            </a:r>
            <a:r>
              <a:rPr lang="en-US" dirty="0"/>
              <a:t>is now fairly standard</a:t>
            </a:r>
          </a:p>
          <a:p>
            <a:pPr lvl="1"/>
            <a:r>
              <a:rPr lang="en-US" b="1" dirty="0"/>
              <a:t>Query tower </a:t>
            </a:r>
            <a:r>
              <a:rPr lang="en-US" dirty="0"/>
              <a:t>embeds the user queries  </a:t>
            </a:r>
          </a:p>
          <a:p>
            <a:pPr lvl="1"/>
            <a:r>
              <a:rPr lang="en-US" b="1" dirty="0"/>
              <a:t>Item tower </a:t>
            </a:r>
            <a:r>
              <a:rPr lang="en-US" dirty="0"/>
              <a:t>embeds item features </a:t>
            </a:r>
          </a:p>
          <a:p>
            <a:r>
              <a:rPr lang="en-US" dirty="0"/>
              <a:t>Methods like </a:t>
            </a:r>
            <a:r>
              <a:rPr lang="en-US" b="1" dirty="0"/>
              <a:t>mixed negative sampling </a:t>
            </a:r>
            <a:r>
              <a:rPr lang="en-US" dirty="0"/>
              <a:t>reduce inherent negative sampling bias   </a:t>
            </a:r>
          </a:p>
          <a:p>
            <a:r>
              <a:rPr lang="en-US" b="1" dirty="0"/>
              <a:t>Ensemble recommenders </a:t>
            </a:r>
            <a:r>
              <a:rPr lang="en-US" dirty="0"/>
              <a:t>attempt to average out errors and reduce position bias using multiple approaches 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3589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EA3CE-8DB0-40A5-B4A6-AFCE2156C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/>
              <a:t>Two-Tower Architectures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03134D-F068-4BC9-B038-F3D5CBDDE3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2740" y="1180221"/>
            <a:ext cx="10924648" cy="82623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3000" b="1" dirty="0">
                <a:ea typeface="Cambria Math" panose="02040503050406030204" pitchFamily="18" charset="0"/>
              </a:rPr>
              <a:t>Two-tower architectures </a:t>
            </a:r>
            <a:r>
              <a:rPr lang="en-US" sz="3000" dirty="0">
                <a:ea typeface="Cambria Math" panose="02040503050406030204" pitchFamily="18" charset="0"/>
              </a:rPr>
              <a:t>are a prevalent in modern production recommenders </a:t>
            </a:r>
            <a:endParaRPr lang="en-US" sz="3000" dirty="0"/>
          </a:p>
          <a:p>
            <a:pPr marL="0" indent="0">
              <a:buNone/>
            </a:pPr>
            <a:endParaRPr lang="en-US" b="1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4FB8E33-434E-5119-0A04-E446589995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5422" y="2430520"/>
            <a:ext cx="8020595" cy="3147513"/>
          </a:xfrm>
          <a:prstGeom prst="rect">
            <a:avLst/>
          </a:prstGeom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EE11BD1-87F7-45ED-B2C7-8CC81B12F5E3}"/>
              </a:ext>
            </a:extLst>
          </p:cNvPr>
          <p:cNvSpPr txBox="1">
            <a:spLocks/>
          </p:cNvSpPr>
          <p:nvPr/>
        </p:nvSpPr>
        <p:spPr>
          <a:xfrm>
            <a:off x="4226682" y="5657040"/>
            <a:ext cx="4227141" cy="5014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ea typeface="Cambria Math" panose="02040503050406030204" pitchFamily="18" charset="0"/>
              </a:rPr>
              <a:t>Query tower</a:t>
            </a:r>
            <a:endParaRPr lang="en-US" dirty="0"/>
          </a:p>
          <a:p>
            <a:pPr lvl="1" algn="ctr"/>
            <a:endParaRPr lang="en-US" dirty="0"/>
          </a:p>
          <a:p>
            <a:pPr lvl="1"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CE9A4605-0FF1-237D-4CF2-10378161733B}"/>
              </a:ext>
            </a:extLst>
          </p:cNvPr>
          <p:cNvSpPr txBox="1">
            <a:spLocks/>
          </p:cNvSpPr>
          <p:nvPr/>
        </p:nvSpPr>
        <p:spPr>
          <a:xfrm>
            <a:off x="8581971" y="5657040"/>
            <a:ext cx="3025357" cy="5014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ea typeface="Cambria Math" panose="02040503050406030204" pitchFamily="18" charset="0"/>
              </a:rPr>
              <a:t>Item tower</a:t>
            </a:r>
            <a:endParaRPr lang="en-US" dirty="0"/>
          </a:p>
          <a:p>
            <a:pPr lvl="1" algn="ctr"/>
            <a:endParaRPr lang="en-US" dirty="0"/>
          </a:p>
          <a:p>
            <a:pPr lvl="1"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302789C-4164-5391-9AA5-BD37AF239348}"/>
              </a:ext>
            </a:extLst>
          </p:cNvPr>
          <p:cNvSpPr/>
          <p:nvPr/>
        </p:nvSpPr>
        <p:spPr>
          <a:xfrm>
            <a:off x="4023628" y="3690794"/>
            <a:ext cx="4415742" cy="2540643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2A54971-BDF1-3F3F-4FC8-7B988D9E8191}"/>
              </a:ext>
            </a:extLst>
          </p:cNvPr>
          <p:cNvSpPr/>
          <p:nvPr/>
        </p:nvSpPr>
        <p:spPr>
          <a:xfrm>
            <a:off x="8539684" y="3690794"/>
            <a:ext cx="3152172" cy="2540643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35457B84-EFF6-B2E3-C2F9-2C538885BCEE}"/>
              </a:ext>
            </a:extLst>
          </p:cNvPr>
          <p:cNvSpPr txBox="1">
            <a:spLocks/>
          </p:cNvSpPr>
          <p:nvPr/>
        </p:nvSpPr>
        <p:spPr>
          <a:xfrm>
            <a:off x="4088191" y="1968286"/>
            <a:ext cx="2903484" cy="456179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ea typeface="Cambria Math" panose="02040503050406030204" pitchFamily="18" charset="0"/>
              </a:rPr>
              <a:t>User query embedding</a:t>
            </a:r>
            <a:endParaRPr lang="en-US" dirty="0"/>
          </a:p>
          <a:p>
            <a:pPr lvl="1" algn="ctr"/>
            <a:endParaRPr lang="en-US" dirty="0"/>
          </a:p>
          <a:p>
            <a:pPr lvl="1"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FB76D944-D767-F99E-C3C6-60C9F410A0F7}"/>
              </a:ext>
            </a:extLst>
          </p:cNvPr>
          <p:cNvSpPr txBox="1">
            <a:spLocks/>
          </p:cNvSpPr>
          <p:nvPr/>
        </p:nvSpPr>
        <p:spPr>
          <a:xfrm>
            <a:off x="8962162" y="2006454"/>
            <a:ext cx="3142753" cy="367668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ea typeface="Cambria Math" panose="02040503050406030204" pitchFamily="18" charset="0"/>
              </a:rPr>
              <a:t>Item feature embedding</a:t>
            </a:r>
            <a:endParaRPr lang="en-US" dirty="0"/>
          </a:p>
          <a:p>
            <a:pPr lvl="1" algn="ctr"/>
            <a:endParaRPr lang="en-US" dirty="0"/>
          </a:p>
          <a:p>
            <a:pPr lvl="1"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4B09BF8-2261-F01A-A53F-C23AF0531DD0}"/>
              </a:ext>
            </a:extLst>
          </p:cNvPr>
          <p:cNvCxnSpPr>
            <a:cxnSpLocks/>
            <a:stCxn id="26" idx="2"/>
          </p:cNvCxnSpPr>
          <p:nvPr/>
        </p:nvCxnSpPr>
        <p:spPr>
          <a:xfrm>
            <a:off x="5539933" y="2424465"/>
            <a:ext cx="127300" cy="95960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BC527FD-5F30-96AC-F554-A1D820733BD5}"/>
              </a:ext>
            </a:extLst>
          </p:cNvPr>
          <p:cNvCxnSpPr>
            <a:cxnSpLocks/>
            <a:stCxn id="27" idx="2"/>
          </p:cNvCxnSpPr>
          <p:nvPr/>
        </p:nvCxnSpPr>
        <p:spPr>
          <a:xfrm flipH="1">
            <a:off x="9855053" y="2374122"/>
            <a:ext cx="678486" cy="90287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112CDEE8-701A-9281-DF4E-F27E35AE663D}"/>
              </a:ext>
            </a:extLst>
          </p:cNvPr>
          <p:cNvSpPr txBox="1">
            <a:spLocks/>
          </p:cNvSpPr>
          <p:nvPr/>
        </p:nvSpPr>
        <p:spPr>
          <a:xfrm>
            <a:off x="6340252" y="6323496"/>
            <a:ext cx="2836195" cy="327425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ea typeface="Cambria Math" panose="02040503050406030204" pitchFamily="18" charset="0"/>
                <a:hlinkClick r:id="rId3"/>
              </a:rPr>
              <a:t>From Yang et. al., 2020</a:t>
            </a:r>
            <a:endParaRPr lang="en-US" dirty="0"/>
          </a:p>
          <a:p>
            <a:pPr lvl="1" algn="ctr"/>
            <a:endParaRPr lang="en-US" dirty="0"/>
          </a:p>
          <a:p>
            <a:pPr lvl="1"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80CDABF-9E11-8061-BC79-52077ADC7078}"/>
              </a:ext>
            </a:extLst>
          </p:cNvPr>
          <p:cNvSpPr txBox="1">
            <a:spLocks/>
          </p:cNvSpPr>
          <p:nvPr/>
        </p:nvSpPr>
        <p:spPr>
          <a:xfrm>
            <a:off x="502740" y="2424465"/>
            <a:ext cx="3251622" cy="38151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dirty="0"/>
              <a:t>Architecture introduced by </a:t>
            </a:r>
            <a:r>
              <a:rPr lang="en-US" sz="2600" dirty="0">
                <a:hlinkClick r:id="rId4"/>
              </a:rPr>
              <a:t>Zhao, et. al, 2019</a:t>
            </a:r>
            <a:r>
              <a:rPr lang="en-US" sz="2600" dirty="0"/>
              <a:t>, for Google Play</a:t>
            </a:r>
          </a:p>
          <a:p>
            <a:r>
              <a:rPr lang="en-US" sz="2600" dirty="0"/>
              <a:t>Example, proposed by </a:t>
            </a:r>
            <a:r>
              <a:rPr lang="en-US" sz="2400" dirty="0">
                <a:ea typeface="Cambria Math" panose="02040503050406030204" pitchFamily="18" charset="0"/>
                <a:hlinkClick r:id="rId3"/>
              </a:rPr>
              <a:t>Yang et. al., 2020</a:t>
            </a:r>
            <a:r>
              <a:rPr lang="en-US" sz="2600" dirty="0"/>
              <a:t> of Google Research</a:t>
            </a:r>
          </a:p>
          <a:p>
            <a:endParaRPr lang="en-US" sz="2600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9986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24" grpId="0" animBg="1"/>
      <p:bldP spid="25" grpId="0" animBg="1"/>
      <p:bldP spid="26" grpId="0"/>
      <p:bldP spid="27" grpId="0"/>
      <p:bldP spid="34" grpId="0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EA3CE-8DB0-40A5-B4A6-AFCE2156C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/>
              <a:t>Negative Sampling Bias Affects Recommender Training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03134D-F068-4BC9-B038-F3D5CBDDE3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447" y="1208868"/>
            <a:ext cx="10515600" cy="544742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Recommender data suffers from </a:t>
            </a:r>
            <a:r>
              <a:rPr lang="en-US" b="1" dirty="0"/>
              <a:t>negative sampling bias</a:t>
            </a:r>
            <a:r>
              <a:rPr lang="en-US" dirty="0"/>
              <a:t>   </a:t>
            </a:r>
          </a:p>
          <a:p>
            <a:r>
              <a:rPr lang="en-US" dirty="0"/>
              <a:t>We only get feedback about actions users take</a:t>
            </a:r>
          </a:p>
          <a:p>
            <a:pPr lvl="1"/>
            <a:r>
              <a:rPr lang="en-US" dirty="0"/>
              <a:t>Never know why users do not take action</a:t>
            </a:r>
          </a:p>
          <a:p>
            <a:pPr lvl="1"/>
            <a:r>
              <a:rPr lang="en-US" dirty="0"/>
              <a:t>Only have positive results (clicks)  </a:t>
            </a:r>
          </a:p>
          <a:p>
            <a:r>
              <a:rPr lang="en-US" dirty="0"/>
              <a:t>Example: consider a model with only binary response for an app store:</a:t>
            </a:r>
          </a:p>
          <a:p>
            <a:pPr lvl="1"/>
            <a:r>
              <a:rPr lang="en-US" dirty="0"/>
              <a:t>Value is 1 if user downloaded an app</a:t>
            </a:r>
          </a:p>
          <a:p>
            <a:pPr lvl="1"/>
            <a:r>
              <a:rPr lang="en-US" dirty="0"/>
              <a:t>Value is 0 if user did not download the app</a:t>
            </a:r>
          </a:p>
          <a:p>
            <a:pPr lvl="1"/>
            <a:r>
              <a:rPr lang="en-US" dirty="0"/>
              <a:t>If 1, we do not know if the user liked the app or not</a:t>
            </a:r>
          </a:p>
          <a:p>
            <a:pPr lvl="1"/>
            <a:r>
              <a:rPr lang="en-US" dirty="0"/>
              <a:t>If 0, we do not know if user did not want the app or never knew of its existence</a:t>
            </a:r>
          </a:p>
          <a:p>
            <a:r>
              <a:rPr lang="en-US" b="1" dirty="0"/>
              <a:t>Position bias</a:t>
            </a:r>
            <a:r>
              <a:rPr lang="en-US" dirty="0"/>
              <a:t> arises from negative sampling bias </a:t>
            </a:r>
            <a:endParaRPr lang="en-US" b="1" dirty="0"/>
          </a:p>
          <a:p>
            <a:endParaRPr lang="en-US" b="1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2477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EA3CE-8DB0-40A5-B4A6-AFCE2156C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/>
              <a:t>Mixed Negative Sampling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03134D-F068-4BC9-B038-F3D5CBDDE3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2740" y="1180221"/>
            <a:ext cx="10924648" cy="82623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3000" dirty="0">
                <a:ea typeface="Cambria Math" panose="02040503050406030204" pitchFamily="18" charset="0"/>
                <a:hlinkClick r:id="rId2"/>
              </a:rPr>
              <a:t>Yang, et. al., 2020 </a:t>
            </a:r>
            <a:r>
              <a:rPr lang="en-US" sz="3000" dirty="0">
                <a:ea typeface="Cambria Math" panose="02040503050406030204" pitchFamily="18" charset="0"/>
              </a:rPr>
              <a:t>introduced mixed negative sampling (MNS) for dealing with the negative sampling bias 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6235F7-5AD2-91E2-EB18-CE5270C903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8301" y="2152952"/>
            <a:ext cx="5988515" cy="4093135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8ADA72A-6E79-89D0-219F-E60742CE5072}"/>
              </a:ext>
            </a:extLst>
          </p:cNvPr>
          <p:cNvSpPr txBox="1">
            <a:spLocks/>
          </p:cNvSpPr>
          <p:nvPr/>
        </p:nvSpPr>
        <p:spPr>
          <a:xfrm>
            <a:off x="8352900" y="6246087"/>
            <a:ext cx="2836195" cy="327425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ea typeface="Cambria Math" panose="02040503050406030204" pitchFamily="18" charset="0"/>
                <a:hlinkClick r:id="rId2"/>
              </a:rPr>
              <a:t>From Yang et. al., 2020</a:t>
            </a:r>
            <a:endParaRPr lang="en-US" dirty="0"/>
          </a:p>
          <a:p>
            <a:pPr lvl="1" algn="ctr"/>
            <a:endParaRPr lang="en-US" dirty="0"/>
          </a:p>
          <a:p>
            <a:pPr lvl="1"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8D95072-FC37-48D9-FD0A-09A6DCD6DBEF}"/>
              </a:ext>
            </a:extLst>
          </p:cNvPr>
          <p:cNvSpPr txBox="1"/>
          <p:nvPr/>
        </p:nvSpPr>
        <p:spPr>
          <a:xfrm>
            <a:off x="502740" y="2105559"/>
            <a:ext cx="549166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MNS adds a uniformly sampled stream of negative samples from the entire catalog (corpus)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Embeddings of additional negative samples are appended to item embeddings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Adding negative sample of size 2-3 x positive samples reduces negative sampling bias 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157B361-4A3E-8D2F-FE1B-0A03B1C5FE5E}"/>
              </a:ext>
            </a:extLst>
          </p:cNvPr>
          <p:cNvCxnSpPr>
            <a:cxnSpLocks/>
          </p:cNvCxnSpPr>
          <p:nvPr/>
        </p:nvCxnSpPr>
        <p:spPr>
          <a:xfrm>
            <a:off x="5050971" y="3793067"/>
            <a:ext cx="3086705" cy="15965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8207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EA3CE-8DB0-40A5-B4A6-AFCE2156C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/>
              <a:t>Mixed Negative Sampling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03134D-F068-4BC9-B038-F3D5CBDDE3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2740" y="1180221"/>
            <a:ext cx="10924648" cy="82623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3000" dirty="0">
                <a:ea typeface="Cambria Math" panose="02040503050406030204" pitchFamily="18" charset="0"/>
                <a:hlinkClick r:id="rId2"/>
              </a:rPr>
              <a:t>Yang, et. al., 2020 </a:t>
            </a:r>
            <a:r>
              <a:rPr lang="en-US" sz="3000" dirty="0">
                <a:ea typeface="Cambria Math" panose="02040503050406030204" pitchFamily="18" charset="0"/>
              </a:rPr>
              <a:t>introduced mixed negative sampling (NMS) for dealing with the negative sampling bias 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6235F7-5AD2-91E2-EB18-CE5270C903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8301" y="2152952"/>
            <a:ext cx="5988515" cy="4093135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8ADA72A-6E79-89D0-219F-E60742CE5072}"/>
              </a:ext>
            </a:extLst>
          </p:cNvPr>
          <p:cNvSpPr txBox="1">
            <a:spLocks/>
          </p:cNvSpPr>
          <p:nvPr/>
        </p:nvSpPr>
        <p:spPr>
          <a:xfrm>
            <a:off x="8352900" y="6246087"/>
            <a:ext cx="2836195" cy="327425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ea typeface="Cambria Math" panose="02040503050406030204" pitchFamily="18" charset="0"/>
                <a:hlinkClick r:id="rId2"/>
              </a:rPr>
              <a:t>From Yang et. al., 2020</a:t>
            </a:r>
            <a:endParaRPr lang="en-US" dirty="0"/>
          </a:p>
          <a:p>
            <a:pPr lvl="1" algn="ctr"/>
            <a:endParaRPr lang="en-US" dirty="0"/>
          </a:p>
          <a:p>
            <a:pPr lvl="1"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8D95072-FC37-48D9-FD0A-09A6DCD6DBEF}"/>
                  </a:ext>
                </a:extLst>
              </p:cNvPr>
              <p:cNvSpPr txBox="1"/>
              <p:nvPr/>
            </p:nvSpPr>
            <p:spPr>
              <a:xfrm>
                <a:off x="502740" y="2105559"/>
                <a:ext cx="5491660" cy="41553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200" dirty="0"/>
                  <a:t>The log-loss function is:  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num>
                        <m:den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𝜖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sub>
                        <m:sup/>
                        <m:e>
                          <m:func>
                            <m:func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200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n-US" sz="22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200" b="0" i="1" smtClean="0">
                                              <a:latin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</m:e>
                                        <m:sup>
                                          <m:sSubSup>
                                            <m:sSubSupPr>
                                              <m:ctrlPr>
                                                <a:rPr lang="en-US" sz="22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sz="22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𝑢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2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sz="22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 </m:t>
                                              </m:r>
                                            </m:sup>
                                          </m:sSubSup>
                                          <m:r>
                                            <a:rPr lang="en-US" sz="220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∙</m:t>
                                          </m:r>
                                          <m:sSubSup>
                                            <m:sSubSupPr>
                                              <m:ctrlPr>
                                                <a:rPr lang="en-US" sz="220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sz="22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𝑣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2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sz="22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 </m:t>
                                              </m:r>
                                            </m:sup>
                                          </m:sSubSup>
                                        </m:sup>
                                      </m:sSup>
                                    </m:num>
                                    <m:den>
                                      <m:sSup>
                                        <m:sSupPr>
                                          <m:ctrlPr>
                                            <a:rPr lang="en-US" sz="2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</m:e>
                                        <m:sup>
                                          <m:sSubSup>
                                            <m:sSubSupPr>
                                              <m:ctrlPr>
                                                <a:rPr lang="en-US" sz="2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sz="2200" i="1">
                                                  <a:latin typeface="Cambria Math" panose="02040503050406030204" pitchFamily="18" charset="0"/>
                                                </a:rPr>
                                                <m:t>𝑢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2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sz="2200" i="1">
                                                  <a:latin typeface="Cambria Math" panose="02040503050406030204" pitchFamily="18" charset="0"/>
                                                </a:rPr>
                                                <m:t> </m:t>
                                              </m:r>
                                            </m:sup>
                                          </m:sSubSup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∙</m:t>
                                          </m:r>
                                          <m:sSubSup>
                                            <m:sSubSupPr>
                                              <m:ctrlPr>
                                                <a:rPr lang="en-US" sz="22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sz="22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𝑣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2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sz="2200" i="1">
                                                  <a:latin typeface="Cambria Math" panose="02040503050406030204" pitchFamily="18" charset="0"/>
                                                </a:rPr>
                                                <m:t> </m:t>
                                              </m:r>
                                            </m:sup>
                                          </m:sSubSup>
                                        </m:sup>
                                      </m:sSup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nary>
                                        <m:naryPr>
                                          <m:chr m:val="∑"/>
                                          <m:supHide m:val="on"/>
                                          <m:ctrlPr>
                                            <a:rPr lang="en-US" sz="22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𝜖</m:t>
                                          </m:r>
                                          <m:d>
                                            <m:dPr>
                                              <m:begChr m:val="["/>
                                              <m:endChr m:val="]"/>
                                              <m:ctrlPr>
                                                <a:rPr lang="en-US" sz="22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22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𝐵</m:t>
                                              </m:r>
                                              <m:r>
                                                <a:rPr lang="en-US" sz="22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+</m:t>
                                              </m:r>
                                              <m:r>
                                                <a:rPr lang="en-US" sz="22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𝐵</m:t>
                                              </m:r>
                                              <m:r>
                                                <a:rPr lang="en-US" sz="22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′</m:t>
                                              </m:r>
                                            </m:e>
                                          </m:d>
                                          <m:r>
                                            <a:rPr lang="en-US" sz="22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, </m:t>
                                          </m:r>
                                          <m:r>
                                            <a:rPr lang="en-US" sz="22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22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≠</m:t>
                                          </m:r>
                                          <m:r>
                                            <a:rPr lang="en-US" sz="22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  <m:sup/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2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2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𝑤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2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  <m:r>
                                                <a:rPr lang="en-US" sz="22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sz="22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nary>
                                    </m:den>
                                  </m:f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US" sz="2200" b="0" dirty="0"/>
              </a:p>
              <a:p>
                <a:r>
                  <a:rPr lang="en-US" sz="2200" dirty="0"/>
                  <a:t>With</a:t>
                </a:r>
              </a:p>
              <a:p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sz="2200" dirty="0"/>
                  <a:t> item candidate embedding dimensions </a:t>
                </a:r>
              </a:p>
              <a:p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′</m:t>
                    </m:r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sz="2200" dirty="0"/>
                  <a:t> negative sample embedding dimensions </a:t>
                </a: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bSup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Sup>
                      <m:sSubSupPr>
                        <m:ctrlP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bSup>
                    <m:r>
                      <a:rPr lang="en-US" sz="2200" b="0" i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200" dirty="0"/>
                  <a:t> dot product between query embedding and item embedding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sSubSup>
                          <m:sSubSup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</m:sSubSup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Sup>
                          <m:sSubSupPr>
                            <m:ctrlP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</m:sSubSup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sz="2200" b="0" i="0" smtClean="0">
                            <a:latin typeface="Cambria Math" panose="02040503050406030204" pitchFamily="18" charset="0"/>
                          </a:rPr>
                          <m:t>log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⁡(</m:t>
                        </m:r>
                        <m:sSub>
                          <m:sSub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p>
                              <m:sSupPr>
                                <m:ctrlP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  <m:sup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  <m:sub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sz="2200" dirty="0"/>
                  <a:t>, sampling weight for sampling distribution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endParaRPr lang="en-US" sz="22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8D95072-FC37-48D9-FD0A-09A6DCD6DB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740" y="2105559"/>
                <a:ext cx="5491660" cy="4155368"/>
              </a:xfrm>
              <a:prstGeom prst="rect">
                <a:avLst/>
              </a:prstGeom>
              <a:blipFill>
                <a:blip r:embed="rId4"/>
                <a:stretch>
                  <a:fillRect l="-1443" t="-880" r="-222" b="-20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157B361-4A3E-8D2F-FE1B-0A03B1C5FE5E}"/>
              </a:ext>
            </a:extLst>
          </p:cNvPr>
          <p:cNvCxnSpPr>
            <a:cxnSpLocks/>
          </p:cNvCxnSpPr>
          <p:nvPr/>
        </p:nvCxnSpPr>
        <p:spPr>
          <a:xfrm flipV="1">
            <a:off x="5799350" y="3429000"/>
            <a:ext cx="2391131" cy="48776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929F5C8-93A5-96AB-E2F6-1B52A85A71D5}"/>
              </a:ext>
            </a:extLst>
          </p:cNvPr>
          <p:cNvCxnSpPr>
            <a:cxnSpLocks/>
          </p:cNvCxnSpPr>
          <p:nvPr/>
        </p:nvCxnSpPr>
        <p:spPr>
          <a:xfrm flipV="1">
            <a:off x="4826272" y="3833634"/>
            <a:ext cx="3413108" cy="42052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9017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75B752-4951-9447-294D-596F741F8F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336AE2-FE09-E5AE-1E7D-684B27BB2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/>
              <a:t>Datasets and Software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BCA96A-9024-9E12-3F11-F5BBB97A06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447" y="1208868"/>
            <a:ext cx="10515600" cy="544742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There is a growing list of recommender datasets</a:t>
            </a:r>
          </a:p>
          <a:p>
            <a:r>
              <a:rPr lang="en-US" dirty="0">
                <a:hlinkClick r:id="rId2"/>
              </a:rPr>
              <a:t>GitHub site with links to multiple other sites</a:t>
            </a:r>
            <a:endParaRPr lang="en-US" dirty="0"/>
          </a:p>
          <a:p>
            <a:r>
              <a:rPr lang="en-US" dirty="0">
                <a:hlinkClick r:id="rId3"/>
              </a:rPr>
              <a:t>Page with recommender dataset on Papers with Code</a:t>
            </a:r>
            <a:endParaRPr lang="en-US" dirty="0"/>
          </a:p>
          <a:p>
            <a:r>
              <a:rPr lang="en-US" dirty="0">
                <a:hlinkClick r:id="rId4"/>
              </a:rPr>
              <a:t>List of recommender datasets on Kagel 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Grahm Jensen curates a </a:t>
            </a:r>
            <a:r>
              <a:rPr lang="en-US" dirty="0">
                <a:hlinkClick r:id="rId5"/>
              </a:rPr>
              <a:t>directory of recommender software packages </a:t>
            </a:r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2641127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4E081D-E742-E003-F545-07DBBAD70E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57C6DE-38B6-BDFB-9A0E-BCABD3131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/>
              <a:t>Position Bias Reduces Recommender Effectiveness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9D0A00-6E24-31CB-3A5A-8BBF9CD83A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447" y="1208868"/>
            <a:ext cx="10515600" cy="544742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Click probability depends on the position </a:t>
            </a:r>
            <a:r>
              <a:rPr lang="en-US" dirty="0"/>
              <a:t>in the search results </a:t>
            </a:r>
          </a:p>
          <a:p>
            <a:r>
              <a:rPr lang="en-US" dirty="0"/>
              <a:t>Items in the tail suffer </a:t>
            </a:r>
            <a:r>
              <a:rPr lang="en-US" b="1" dirty="0"/>
              <a:t>position bias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Users typically do not see choices far down the list </a:t>
            </a:r>
          </a:p>
          <a:p>
            <a:pPr lvl="1"/>
            <a:r>
              <a:rPr lang="en-US" dirty="0"/>
              <a:t>We never know the probability of click through for some items</a:t>
            </a:r>
          </a:p>
          <a:p>
            <a:r>
              <a:rPr lang="en-US" dirty="0"/>
              <a:t>Popularity of the top items in the list is biased upward by frequent clicks</a:t>
            </a:r>
          </a:p>
          <a:p>
            <a:pPr lvl="1"/>
            <a:r>
              <a:rPr lang="en-US" dirty="0"/>
              <a:t>Bias propagates to new recommendation lists, increasing subsequent bias</a:t>
            </a:r>
          </a:p>
          <a:p>
            <a:r>
              <a:rPr lang="en-US" dirty="0"/>
              <a:t>Position bias leads to negative sampling bias </a:t>
            </a:r>
          </a:p>
          <a:p>
            <a:endParaRPr lang="en-US" b="1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493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EA3CE-8DB0-40A5-B4A6-AFCE2156C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/>
          </a:bodyPr>
          <a:lstStyle/>
          <a:p>
            <a:r>
              <a:rPr lang="en-US" sz="3600" dirty="0"/>
              <a:t>DHEN, Deep and Hierarchical Ensemble Recommender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03134D-F068-4BC9-B038-F3D5CBDDE3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2740" y="1180221"/>
            <a:ext cx="10924648" cy="1050141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>
                <a:ea typeface="Cambria Math" panose="02040503050406030204" pitchFamily="18" charset="0"/>
              </a:rPr>
              <a:t>Meta’s </a:t>
            </a:r>
            <a:r>
              <a:rPr lang="en-US" b="1" dirty="0">
                <a:hlinkClick r:id="rId2"/>
              </a:rPr>
              <a:t>DHEN deep and hierarchical ensemble recommender</a:t>
            </a:r>
            <a:r>
              <a:rPr lang="en-US" dirty="0">
                <a:hlinkClick r:id="rId2"/>
              </a:rPr>
              <a:t>, Zhang, et, al,2022</a:t>
            </a:r>
            <a:r>
              <a:rPr lang="en-US" dirty="0"/>
              <a:t>,</a:t>
            </a:r>
            <a:r>
              <a:rPr lang="en-US" dirty="0">
                <a:ea typeface="Cambria Math" panose="02040503050406030204" pitchFamily="18" charset="0"/>
              </a:rPr>
              <a:t> uses multiple similarity search algorithms in a two-stage, two-tower, architecture   </a:t>
            </a:r>
            <a:endParaRPr lang="en-US" dirty="0"/>
          </a:p>
          <a:p>
            <a:pPr marL="0" indent="0">
              <a:buNone/>
            </a:pPr>
            <a:endParaRPr lang="en-US" b="1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8139DF6-2FC7-1D5D-336F-5B577755F679}"/>
              </a:ext>
            </a:extLst>
          </p:cNvPr>
          <p:cNvSpPr txBox="1">
            <a:spLocks/>
          </p:cNvSpPr>
          <p:nvPr/>
        </p:nvSpPr>
        <p:spPr>
          <a:xfrm>
            <a:off x="7499800" y="6530575"/>
            <a:ext cx="2836195" cy="327425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ea typeface="Cambria Math" panose="02040503050406030204" pitchFamily="18" charset="0"/>
                <a:hlinkClick r:id="rId2"/>
              </a:rPr>
              <a:t>From Zhang et. al., 2022</a:t>
            </a:r>
            <a:endParaRPr lang="en-US" dirty="0"/>
          </a:p>
          <a:p>
            <a:pPr lvl="1" algn="ctr"/>
            <a:endParaRPr lang="en-US" dirty="0"/>
          </a:p>
          <a:p>
            <a:pPr lvl="1"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290C65-F4D2-1CA1-4F7F-F4012B78C7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5780" y="2559352"/>
            <a:ext cx="8048922" cy="3815151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405028F-B5CA-2E9F-2883-5E6BF5A7CF5D}"/>
              </a:ext>
            </a:extLst>
          </p:cNvPr>
          <p:cNvSpPr txBox="1">
            <a:spLocks/>
          </p:cNvSpPr>
          <p:nvPr/>
        </p:nvSpPr>
        <p:spPr>
          <a:xfrm>
            <a:off x="502740" y="2424465"/>
            <a:ext cx="3241946" cy="38151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b="1" dirty="0"/>
              <a:t>DEHN </a:t>
            </a:r>
            <a:r>
              <a:rPr lang="en-US" sz="2600" dirty="0"/>
              <a:t>architecture uses a hierarchy of several models for interactions for features in an embedding space</a:t>
            </a:r>
          </a:p>
          <a:p>
            <a:r>
              <a:rPr lang="en-US" sz="2600" dirty="0"/>
              <a:t>An NVIDIA team of </a:t>
            </a:r>
            <a:r>
              <a:rPr lang="en-US" sz="2400" dirty="0" err="1">
                <a:hlinkClick r:id="rId4"/>
              </a:rPr>
              <a:t>Schifferer</a:t>
            </a:r>
            <a:r>
              <a:rPr lang="en-US" sz="2400" dirty="0">
                <a:hlinkClick r:id="rId4"/>
              </a:rPr>
              <a:t>, et. al,. 2022 </a:t>
            </a:r>
            <a:r>
              <a:rPr lang="en-US" sz="2400" dirty="0"/>
              <a:t>used a similar </a:t>
            </a:r>
            <a:r>
              <a:rPr lang="en-US" sz="2400" dirty="0" err="1"/>
              <a:t>apprach</a:t>
            </a:r>
            <a:endParaRPr lang="en-US" sz="2600" dirty="0"/>
          </a:p>
          <a:p>
            <a:endParaRPr lang="en-US" sz="2600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355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D58AAE-C3C2-70EF-A02E-DD816F9D52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B41874-997A-9C9F-B0DE-36D11EA207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/>
          </a:bodyPr>
          <a:lstStyle/>
          <a:p>
            <a:r>
              <a:rPr lang="en-US" sz="3600" dirty="0"/>
              <a:t>DHEN, Deep and Hierarchical Ensemble Recommender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BF8247-8DE5-683F-B5DB-E898CE49C5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2740" y="1180221"/>
            <a:ext cx="10924648" cy="105014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ea typeface="Cambria Math" panose="02040503050406030204" pitchFamily="18" charset="0"/>
                <a:hlinkClick r:id="rId2"/>
              </a:rPr>
              <a:t>Zang, et. al., 2022</a:t>
            </a:r>
            <a:r>
              <a:rPr lang="en-US" dirty="0">
                <a:ea typeface="Cambria Math" panose="02040503050406030204" pitchFamily="18" charset="0"/>
              </a:rPr>
              <a:t>, explore the causal relationship between the position tower and the relevance tower</a:t>
            </a:r>
            <a:endParaRPr lang="en-US" dirty="0"/>
          </a:p>
          <a:p>
            <a:pPr marL="0" indent="0">
              <a:buNone/>
            </a:pPr>
            <a:endParaRPr lang="en-US" b="1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5649389-DEE3-1702-2433-452A6962635B}"/>
              </a:ext>
            </a:extLst>
          </p:cNvPr>
          <p:cNvSpPr txBox="1">
            <a:spLocks/>
          </p:cNvSpPr>
          <p:nvPr/>
        </p:nvSpPr>
        <p:spPr>
          <a:xfrm>
            <a:off x="7499800" y="6530575"/>
            <a:ext cx="2836195" cy="327425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ea typeface="Cambria Math" panose="02040503050406030204" pitchFamily="18" charset="0"/>
                <a:hlinkClick r:id="rId2"/>
              </a:rPr>
              <a:t>From Zang et. al., 2022</a:t>
            </a:r>
            <a:endParaRPr lang="en-US" dirty="0"/>
          </a:p>
          <a:p>
            <a:pPr lvl="1" algn="ctr"/>
            <a:endParaRPr lang="en-US" dirty="0"/>
          </a:p>
          <a:p>
            <a:pPr lvl="1"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FAFBB39-8535-603A-8DCB-A66CAC372637}"/>
              </a:ext>
            </a:extLst>
          </p:cNvPr>
          <p:cNvSpPr txBox="1">
            <a:spLocks/>
          </p:cNvSpPr>
          <p:nvPr/>
        </p:nvSpPr>
        <p:spPr>
          <a:xfrm>
            <a:off x="502739" y="2424465"/>
            <a:ext cx="5655253" cy="38151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b="1" dirty="0"/>
              <a:t>Relevance tower</a:t>
            </a:r>
            <a:r>
              <a:rPr lang="en-US" sz="2600" dirty="0"/>
              <a:t> performs </a:t>
            </a:r>
            <a:r>
              <a:rPr lang="en-US" sz="2600" b="1" dirty="0"/>
              <a:t>similarity search</a:t>
            </a:r>
            <a:r>
              <a:rPr lang="en-US" sz="2600" dirty="0"/>
              <a:t> on items and/or users</a:t>
            </a:r>
          </a:p>
          <a:p>
            <a:r>
              <a:rPr lang="en-US" sz="2600" b="1" dirty="0"/>
              <a:t>Observation tower </a:t>
            </a:r>
            <a:r>
              <a:rPr lang="en-US" sz="2600" dirty="0"/>
              <a:t>computes </a:t>
            </a:r>
            <a:r>
              <a:rPr lang="en-US" sz="2600" b="1" dirty="0"/>
              <a:t>position bias adjustment</a:t>
            </a:r>
            <a:r>
              <a:rPr lang="en-US" sz="2600" dirty="0"/>
              <a:t> </a:t>
            </a:r>
          </a:p>
          <a:p>
            <a:pPr lvl="1"/>
            <a:r>
              <a:rPr lang="en-US" dirty="0"/>
              <a:t>Uses log information on user behavior and context</a:t>
            </a:r>
          </a:p>
          <a:p>
            <a:pPr lvl="1"/>
            <a:r>
              <a:rPr lang="en-US" dirty="0"/>
              <a:t>Adjusts ranking to limit position bias 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109C411-B6DB-FEBD-BA76-3AD0CCD4F4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2473" y="2060566"/>
            <a:ext cx="5031327" cy="4470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01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E34C22-4188-0602-76B9-2CE0EB3F8A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2DBD5-6954-3171-C616-F04B50AFE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/>
          </a:bodyPr>
          <a:lstStyle/>
          <a:p>
            <a:r>
              <a:rPr lang="en-US" sz="3600" dirty="0"/>
              <a:t>DHEN, Deep and Hierarchical Ensemble Recommender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57BB4B-94DA-F02F-9151-F644300437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2740" y="1180221"/>
            <a:ext cx="10924648" cy="105014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ea typeface="Cambria Math" panose="02040503050406030204" pitchFamily="18" charset="0"/>
                <a:hlinkClick r:id="rId2"/>
              </a:rPr>
              <a:t>Zang, et. al., 2022</a:t>
            </a:r>
            <a:r>
              <a:rPr lang="en-US" dirty="0">
                <a:ea typeface="Cambria Math" panose="02040503050406030204" pitchFamily="18" charset="0"/>
              </a:rPr>
              <a:t>, explore the causal relationship between the position tower and the relevance tower</a:t>
            </a:r>
            <a:endParaRPr lang="en-US" dirty="0"/>
          </a:p>
          <a:p>
            <a:pPr marL="0" indent="0">
              <a:buNone/>
            </a:pPr>
            <a:endParaRPr lang="en-US" b="1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F30A8D8-BE54-24C2-28EE-F10635B0F792}"/>
              </a:ext>
            </a:extLst>
          </p:cNvPr>
          <p:cNvSpPr txBox="1">
            <a:spLocks/>
          </p:cNvSpPr>
          <p:nvPr/>
        </p:nvSpPr>
        <p:spPr>
          <a:xfrm>
            <a:off x="8967488" y="3821873"/>
            <a:ext cx="2836195" cy="327425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ea typeface="Cambria Math" panose="02040503050406030204" pitchFamily="18" charset="0"/>
                <a:hlinkClick r:id="rId2"/>
              </a:rPr>
              <a:t>From Zang et. al., 2022</a:t>
            </a:r>
            <a:endParaRPr lang="en-US" dirty="0"/>
          </a:p>
          <a:p>
            <a:pPr lvl="1" algn="ctr"/>
            <a:endParaRPr lang="en-US" dirty="0"/>
          </a:p>
          <a:p>
            <a:pPr lvl="1"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E588A1F-9B19-556D-FA09-21D86AB8EC07}"/>
              </a:ext>
            </a:extLst>
          </p:cNvPr>
          <p:cNvSpPr txBox="1">
            <a:spLocks/>
          </p:cNvSpPr>
          <p:nvPr/>
        </p:nvSpPr>
        <p:spPr>
          <a:xfrm>
            <a:off x="502740" y="2230362"/>
            <a:ext cx="5655253" cy="12708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b="1" dirty="0"/>
              <a:t>Relevance tower</a:t>
            </a:r>
            <a:r>
              <a:rPr lang="en-US" sz="2600" dirty="0"/>
              <a:t> performs </a:t>
            </a:r>
            <a:r>
              <a:rPr lang="en-US" sz="2600" b="1" dirty="0"/>
              <a:t>similarity search</a:t>
            </a:r>
            <a:r>
              <a:rPr lang="en-US" sz="2600" dirty="0"/>
              <a:t> on items and/or users assuming independence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9071A9D-BCD4-B79E-1872-32DD6D7693BC}"/>
              </a:ext>
            </a:extLst>
          </p:cNvPr>
          <p:cNvSpPr txBox="1">
            <a:spLocks/>
          </p:cNvSpPr>
          <p:nvPr/>
        </p:nvSpPr>
        <p:spPr>
          <a:xfrm>
            <a:off x="6456670" y="2230361"/>
            <a:ext cx="5655253" cy="10966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dirty="0"/>
              <a:t>But user </a:t>
            </a:r>
            <a:r>
              <a:rPr lang="en-US" sz="2600" b="1" dirty="0"/>
              <a:t>actions are not independent of position </a:t>
            </a:r>
            <a:r>
              <a:rPr lang="en-US" sz="2600" dirty="0"/>
              <a:t>with a causal relationship! </a:t>
            </a:r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28EB672-B72E-93A1-8A0F-6BF1D59A7B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834" y="3317164"/>
            <a:ext cx="5615493" cy="3475274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B71F78D-D0E3-F5C3-654F-89044299DDE3}"/>
              </a:ext>
            </a:extLst>
          </p:cNvPr>
          <p:cNvCxnSpPr>
            <a:cxnSpLocks/>
          </p:cNvCxnSpPr>
          <p:nvPr/>
        </p:nvCxnSpPr>
        <p:spPr>
          <a:xfrm flipH="1">
            <a:off x="7395882" y="3033656"/>
            <a:ext cx="1436146" cy="157643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29F16A4-C8F7-8E0D-7078-6EE0739D8D62}"/>
              </a:ext>
            </a:extLst>
          </p:cNvPr>
          <p:cNvCxnSpPr>
            <a:cxnSpLocks/>
          </p:cNvCxnSpPr>
          <p:nvPr/>
        </p:nvCxnSpPr>
        <p:spPr>
          <a:xfrm>
            <a:off x="2926080" y="3130475"/>
            <a:ext cx="457200" cy="29852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7550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FAAC68-21B8-190E-C2AF-D7673006CD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52651-6882-3177-0A0E-E799C778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/>
          </a:bodyPr>
          <a:lstStyle/>
          <a:p>
            <a:r>
              <a:rPr lang="en-US" sz="3600" dirty="0"/>
              <a:t>DHEN, Deep and Hierarchical Ensemble Recommender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1DFF78-E5A7-8A93-00AB-9726BF0386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2740" y="1180221"/>
            <a:ext cx="10924648" cy="105014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ea typeface="Cambria Math" panose="02040503050406030204" pitchFamily="18" charset="0"/>
                <a:hlinkClick r:id="rId2"/>
              </a:rPr>
              <a:t>Zang, et. al., 2022</a:t>
            </a:r>
            <a:r>
              <a:rPr lang="en-US" dirty="0">
                <a:ea typeface="Cambria Math" panose="02040503050406030204" pitchFamily="18" charset="0"/>
              </a:rPr>
              <a:t>, explore the causal relationship between the position tower and the relevance tower</a:t>
            </a:r>
            <a:endParaRPr lang="en-US" dirty="0"/>
          </a:p>
          <a:p>
            <a:pPr marL="0" indent="0">
              <a:buNone/>
            </a:pPr>
            <a:endParaRPr lang="en-US" b="1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C5B785B-C2F9-C196-0E35-BCF78A83D9FF}"/>
              </a:ext>
            </a:extLst>
          </p:cNvPr>
          <p:cNvSpPr txBox="1">
            <a:spLocks/>
          </p:cNvSpPr>
          <p:nvPr/>
        </p:nvSpPr>
        <p:spPr>
          <a:xfrm>
            <a:off x="6823041" y="6492875"/>
            <a:ext cx="2836195" cy="327425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ea typeface="Cambria Math" panose="02040503050406030204" pitchFamily="18" charset="0"/>
                <a:hlinkClick r:id="rId2"/>
              </a:rPr>
              <a:t>From Zang et. al., 2022</a:t>
            </a:r>
            <a:endParaRPr lang="en-US" dirty="0"/>
          </a:p>
          <a:p>
            <a:pPr lvl="1" algn="ctr"/>
            <a:endParaRPr lang="en-US" dirty="0"/>
          </a:p>
          <a:p>
            <a:pPr lvl="1"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74C8BB18-9FB9-68D1-F178-231B57C5228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31186" y="2472893"/>
                <a:ext cx="5655253" cy="381515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Zang, et. al., propose adding an </a:t>
                </a:r>
                <a:r>
                  <a:rPr lang="en-US" b="1" dirty="0"/>
                  <a:t>adversarial label </a:t>
                </a:r>
                <a:r>
                  <a:rPr lang="en-US" dirty="0"/>
                  <a:t>to the model</a:t>
                </a:r>
              </a:p>
              <a:p>
                <a:r>
                  <a:rPr lang="en-US" dirty="0"/>
                  <a:t>The </a:t>
                </a:r>
                <a:r>
                  <a:rPr lang="en-US" b="1" dirty="0"/>
                  <a:t>reverse gradient </a:t>
                </a:r>
                <a:r>
                  <a:rPr lang="en-US" dirty="0"/>
                  <a:t>is backpropagated into the position adjustment of the observation tower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n-US" dirty="0"/>
                  <a:t> is a learning rate hyperparameter</a:t>
                </a:r>
              </a:p>
              <a:p>
                <a:r>
                  <a:rPr lang="en-US" dirty="0"/>
                  <a:t>Provides </a:t>
                </a:r>
                <a:r>
                  <a:rPr lang="en-US" b="1" dirty="0"/>
                  <a:t>unbiased learning to rank (ULTR) algorithm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74C8BB18-9FB9-68D1-F178-231B57C522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1186" y="2472893"/>
                <a:ext cx="5655253" cy="3815151"/>
              </a:xfrm>
              <a:prstGeom prst="rect">
                <a:avLst/>
              </a:prstGeom>
              <a:blipFill>
                <a:blip r:embed="rId3"/>
                <a:stretch>
                  <a:fillRect l="-1940" t="-2716" r="-754" b="-44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47723595-2883-C157-81FB-D2943A41AC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086" y="2123268"/>
            <a:ext cx="6208966" cy="4571018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E1D0854-E198-331E-3759-410636D645A4}"/>
              </a:ext>
            </a:extLst>
          </p:cNvPr>
          <p:cNvCxnSpPr>
            <a:cxnSpLocks/>
          </p:cNvCxnSpPr>
          <p:nvPr/>
        </p:nvCxnSpPr>
        <p:spPr>
          <a:xfrm flipH="1" flipV="1">
            <a:off x="4742481" y="2645044"/>
            <a:ext cx="1488705" cy="5166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D127AA8-0467-4E95-5C7C-9EB7F5265BA0}"/>
              </a:ext>
            </a:extLst>
          </p:cNvPr>
          <p:cNvCxnSpPr>
            <a:cxnSpLocks/>
          </p:cNvCxnSpPr>
          <p:nvPr/>
        </p:nvCxnSpPr>
        <p:spPr>
          <a:xfrm flipH="1" flipV="1">
            <a:off x="4954292" y="3042834"/>
            <a:ext cx="1355760" cy="53210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0732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72B41D70-8836-483A-8138-BCB7A352D4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85165" y="1784284"/>
            <a:ext cx="9685343" cy="2015419"/>
          </a:xfrm>
        </p:spPr>
        <p:txBody>
          <a:bodyPr>
            <a:normAutofit/>
          </a:bodyPr>
          <a:lstStyle/>
          <a:p>
            <a:r>
              <a:rPr lang="en-US" sz="4400" b="1" dirty="0"/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3574899564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EA3CE-8DB0-40A5-B4A6-AFCE2156C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03134D-F068-4BC9-B038-F3D5CBDDE3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447" y="1208868"/>
            <a:ext cx="10515600" cy="544742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rgbClr val="FF0000"/>
                </a:solidFill>
              </a:rPr>
              <a:t>Economic impact of recommenders is massive!</a:t>
            </a:r>
          </a:p>
          <a:p>
            <a:r>
              <a:rPr lang="en-US" dirty="0"/>
              <a:t>Online catalogs have a long tail</a:t>
            </a:r>
          </a:p>
          <a:p>
            <a:pPr lvl="1"/>
            <a:r>
              <a:rPr lang="en-US" dirty="0"/>
              <a:t>Many rarely purchased and reviewed items</a:t>
            </a:r>
          </a:p>
          <a:p>
            <a:pPr lvl="1"/>
            <a:r>
              <a:rPr lang="en-US" dirty="0"/>
              <a:t>Users will not find items in the tail without a recommender</a:t>
            </a:r>
          </a:p>
          <a:p>
            <a:r>
              <a:rPr lang="en-US" dirty="0"/>
              <a:t>Recommender algorithms connect users with items</a:t>
            </a:r>
          </a:p>
          <a:p>
            <a:r>
              <a:rPr lang="en-US" dirty="0"/>
              <a:t>Creating a good recommender algorithm for the real-world is hard!</a:t>
            </a:r>
          </a:p>
          <a:p>
            <a:pPr lvl="1"/>
            <a:r>
              <a:rPr lang="en-US" dirty="0"/>
              <a:t>People have complex and variable behavior</a:t>
            </a:r>
          </a:p>
          <a:p>
            <a:pPr lvl="1"/>
            <a:r>
              <a:rPr lang="en-US" dirty="0"/>
              <a:t>User ratings are not constant with time</a:t>
            </a:r>
          </a:p>
          <a:p>
            <a:pPr lvl="1"/>
            <a:r>
              <a:rPr lang="en-US" dirty="0"/>
              <a:t>Biases from position and negative sampling </a:t>
            </a:r>
          </a:p>
          <a:p>
            <a:pPr lvl="1"/>
            <a:r>
              <a:rPr lang="en-US" dirty="0"/>
              <a:t>Attacks on recommenders a growing problem </a:t>
            </a:r>
          </a:p>
          <a:p>
            <a:pPr lvl="1"/>
            <a:r>
              <a:rPr lang="en-US" dirty="0"/>
              <a:t>Cold start problem for new items</a:t>
            </a:r>
          </a:p>
          <a:p>
            <a:pPr lvl="1"/>
            <a:r>
              <a:rPr lang="en-US" dirty="0"/>
              <a:t>Cold start problem for new users</a:t>
            </a:r>
          </a:p>
          <a:p>
            <a:endParaRPr lang="en-US" b="1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639481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EA3CE-8DB0-40A5-B4A6-AFCE2156C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03134D-F068-4BC9-B038-F3D5CBDDE3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447" y="1208868"/>
            <a:ext cx="10515600" cy="544742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Many algorithms have been tried to find recommendations</a:t>
            </a:r>
          </a:p>
          <a:p>
            <a:r>
              <a:rPr lang="en-US" b="1" dirty="0"/>
              <a:t>Content based systems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Similarity search to find items with common properties</a:t>
            </a:r>
          </a:p>
          <a:p>
            <a:pPr lvl="1"/>
            <a:r>
              <a:rPr lang="en-US" dirty="0"/>
              <a:t>Related to frequent item set algorithms</a:t>
            </a:r>
          </a:p>
          <a:p>
            <a:r>
              <a:rPr lang="en-US" b="1" dirty="0"/>
              <a:t>Collaborative filtering</a:t>
            </a:r>
            <a:endParaRPr lang="en-US" dirty="0"/>
          </a:p>
          <a:p>
            <a:pPr lvl="1"/>
            <a:r>
              <a:rPr lang="en-US" dirty="0"/>
              <a:t>Based on similarity between items and between users</a:t>
            </a:r>
          </a:p>
          <a:p>
            <a:pPr lvl="1"/>
            <a:r>
              <a:rPr lang="en-US" dirty="0"/>
              <a:t>Widely used algorithms</a:t>
            </a:r>
          </a:p>
          <a:p>
            <a:pPr lvl="1"/>
            <a:r>
              <a:rPr lang="en-US" dirty="0"/>
              <a:t>Can be unsupervised or supervised </a:t>
            </a:r>
          </a:p>
          <a:p>
            <a:pPr lvl="1"/>
            <a:r>
              <a:rPr lang="en-US" dirty="0"/>
              <a:t>Linear and nonlinear (neural) algorithms widely employed</a:t>
            </a:r>
          </a:p>
          <a:p>
            <a:pPr lvl="1"/>
            <a:r>
              <a:rPr lang="en-US" dirty="0"/>
              <a:t>Has cold-start problem</a:t>
            </a:r>
          </a:p>
          <a:p>
            <a:endParaRPr lang="en-US" b="1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3593023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EA3CE-8DB0-40A5-B4A6-AFCE2156C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/>
              <a:t>Summary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03134D-F068-4BC9-B038-F3D5CBDDE3F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75447" y="1208868"/>
                <a:ext cx="10515600" cy="544742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Latent factor methods</a:t>
                </a:r>
                <a:r>
                  <a:rPr lang="en-US" dirty="0"/>
                  <a:t> are powerful models</a:t>
                </a:r>
              </a:p>
              <a:p>
                <a:r>
                  <a:rPr lang="en-US" dirty="0"/>
                  <a:t>Decompose utility matrix into item and user latent factors, PQ</a:t>
                </a:r>
                <a:r>
                  <a:rPr lang="en-US" baseline="30000" dirty="0"/>
                  <a:t>T</a:t>
                </a:r>
              </a:p>
              <a:p>
                <a:pPr lvl="1"/>
                <a:r>
                  <a:rPr lang="en-US" dirty="0"/>
                  <a:t>Efficiently learn factor weights with SGD </a:t>
                </a:r>
              </a:p>
              <a:p>
                <a:pPr lvl="1"/>
                <a:r>
                  <a:rPr lang="en-US" dirty="0"/>
                  <a:t>Predict missing ratings by product PQ</a:t>
                </a:r>
                <a:r>
                  <a:rPr lang="en-US" baseline="30000" dirty="0"/>
                  <a:t>T</a:t>
                </a:r>
              </a:p>
              <a:p>
                <a:r>
                  <a:rPr lang="en-US" dirty="0"/>
                  <a:t>Improve with baseline functions</a:t>
                </a:r>
              </a:p>
              <a:p>
                <a:pPr lvl="1"/>
                <a:r>
                  <a:rPr lang="en-US" dirty="0"/>
                  <a:t>Average rating</a:t>
                </a:r>
              </a:p>
              <a:p>
                <a:pPr lvl="1"/>
                <a:r>
                  <a:rPr lang="en-US" dirty="0"/>
                  <a:t>Average user rating</a:t>
                </a:r>
              </a:p>
              <a:p>
                <a:pPr lvl="1"/>
                <a:r>
                  <a:rPr lang="en-US" dirty="0"/>
                  <a:t>Average item rating</a:t>
                </a:r>
              </a:p>
              <a:p>
                <a:r>
                  <a:rPr lang="en-US" dirty="0"/>
                  <a:t>Evaluate recommenders</a:t>
                </a:r>
              </a:p>
              <a:p>
                <a:pPr lvl="1"/>
                <a:r>
                  <a:rPr lang="en-US" dirty="0"/>
                  <a:t>RMSE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𝑅𝑒𝑐𝑎𝑙𝑙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@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𝑃𝑟𝑒𝑐𝑖𝑠𝑖𝑜𝑛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@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Can perform cross validation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03134D-F068-4BC9-B038-F3D5CBDDE3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75447" y="1208868"/>
                <a:ext cx="10515600" cy="5447426"/>
              </a:xfrm>
              <a:blipFill>
                <a:blip r:embed="rId2"/>
                <a:stretch>
                  <a:fillRect l="-1159" t="-17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818709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72B41D70-8836-483A-8138-BCB7A352D4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85165" y="1784284"/>
            <a:ext cx="9685343" cy="2015419"/>
          </a:xfrm>
        </p:spPr>
        <p:txBody>
          <a:bodyPr>
            <a:normAutofit/>
          </a:bodyPr>
          <a:lstStyle/>
          <a:p>
            <a:r>
              <a:rPr lang="en-US" sz="4400" b="1" dirty="0"/>
              <a:t>Generating Recommendations is Hard!</a:t>
            </a:r>
          </a:p>
        </p:txBody>
      </p:sp>
    </p:spTree>
    <p:extLst>
      <p:ext uri="{BB962C8B-B14F-4D97-AF65-F5344CB8AC3E}">
        <p14:creationId xmlns:p14="http://schemas.microsoft.com/office/powerpoint/2010/main" val="23193318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EA3CE-8DB0-40A5-B4A6-AFCE2156C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/>
              <a:t>Why is Making a Good Recommender Hard?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03134D-F068-4BC9-B038-F3D5CBDDE3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447" y="1208868"/>
            <a:ext cx="10515600" cy="544742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Creating a good recommender algorithm for the real-world is hard!</a:t>
            </a:r>
          </a:p>
          <a:p>
            <a:r>
              <a:rPr lang="en-US" dirty="0"/>
              <a:t>We do not have purchase information on new users or new items – </a:t>
            </a:r>
          </a:p>
          <a:p>
            <a:pPr lvl="1"/>
            <a:r>
              <a:rPr lang="en-US" b="1" dirty="0"/>
              <a:t>The cold-start problem!</a:t>
            </a:r>
          </a:p>
          <a:p>
            <a:r>
              <a:rPr lang="en-US" dirty="0"/>
              <a:t>Human users have </a:t>
            </a:r>
            <a:r>
              <a:rPr lang="en-US" b="1" dirty="0"/>
              <a:t>variable behavior</a:t>
            </a:r>
          </a:p>
          <a:p>
            <a:r>
              <a:rPr lang="en-US" dirty="0"/>
              <a:t>Naïve solutions do not address long-tail</a:t>
            </a:r>
          </a:p>
          <a:p>
            <a:pPr lvl="1"/>
            <a:r>
              <a:rPr lang="en-US" b="1" dirty="0"/>
              <a:t>Negative sampling bias </a:t>
            </a:r>
            <a:r>
              <a:rPr lang="en-US" dirty="0"/>
              <a:t>– Never collect samples when </a:t>
            </a:r>
            <a:r>
              <a:rPr lang="en-US" b="1" dirty="0"/>
              <a:t>user does not take action</a:t>
            </a:r>
            <a:r>
              <a:rPr lang="en-US" dirty="0"/>
              <a:t> </a:t>
            </a:r>
          </a:p>
          <a:p>
            <a:pPr lvl="1"/>
            <a:r>
              <a:rPr lang="en-US" b="1" dirty="0"/>
              <a:t>Position bias </a:t>
            </a:r>
            <a:r>
              <a:rPr lang="en-US" dirty="0"/>
              <a:t>– </a:t>
            </a:r>
            <a:r>
              <a:rPr lang="en-US" b="1" dirty="0"/>
              <a:t>Users typically only see top few items </a:t>
            </a:r>
            <a:r>
              <a:rPr lang="en-US" dirty="0"/>
              <a:t>on recommendation list </a:t>
            </a:r>
          </a:p>
          <a:p>
            <a:pPr lvl="1"/>
            <a:r>
              <a:rPr lang="en-US" dirty="0"/>
              <a:t>These biases are strongly interdependent!</a:t>
            </a:r>
          </a:p>
          <a:p>
            <a:endParaRPr lang="en-US" b="1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1910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EA3CE-8DB0-40A5-B4A6-AFCE2156C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/>
              <a:t>Why is Making a Good Recommender Hard?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03134D-F068-4BC9-B038-F3D5CBDDE3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447" y="1208868"/>
            <a:ext cx="10515600" cy="544742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Cold start problems </a:t>
            </a:r>
            <a:r>
              <a:rPr lang="en-US" dirty="0"/>
              <a:t>limit predictions from recommenders</a:t>
            </a:r>
          </a:p>
          <a:p>
            <a:r>
              <a:rPr lang="en-US" dirty="0"/>
              <a:t>Cold start problem for </a:t>
            </a:r>
            <a:r>
              <a:rPr lang="en-US" b="1" dirty="0"/>
              <a:t>new or rarely purchased items</a:t>
            </a:r>
          </a:p>
          <a:p>
            <a:pPr lvl="1"/>
            <a:r>
              <a:rPr lang="en-US" dirty="0"/>
              <a:t>New items are constantly added to digital catalogs  </a:t>
            </a:r>
          </a:p>
          <a:p>
            <a:pPr lvl="1"/>
            <a:r>
              <a:rPr lang="en-US" dirty="0"/>
              <a:t>No reviews</a:t>
            </a:r>
          </a:p>
          <a:p>
            <a:pPr lvl="1"/>
            <a:r>
              <a:rPr lang="en-US" dirty="0"/>
              <a:t>No purchase history</a:t>
            </a:r>
          </a:p>
          <a:p>
            <a:pPr lvl="1"/>
            <a:r>
              <a:rPr lang="en-US" dirty="0"/>
              <a:t>Must rely on </a:t>
            </a:r>
            <a:r>
              <a:rPr lang="en-US" b="1" dirty="0"/>
              <a:t>item similarity</a:t>
            </a:r>
          </a:p>
          <a:p>
            <a:r>
              <a:rPr lang="en-US" dirty="0"/>
              <a:t>Cold start problem for </a:t>
            </a:r>
            <a:r>
              <a:rPr lang="en-US" b="1" dirty="0"/>
              <a:t>new users</a:t>
            </a:r>
          </a:p>
          <a:p>
            <a:pPr lvl="1"/>
            <a:r>
              <a:rPr lang="en-US" dirty="0"/>
              <a:t>No or few reviews or purchases</a:t>
            </a:r>
          </a:p>
          <a:p>
            <a:pPr lvl="1"/>
            <a:r>
              <a:rPr lang="en-US" dirty="0"/>
              <a:t>Similarity measures can be limited – little or no profile information</a:t>
            </a:r>
          </a:p>
          <a:p>
            <a:pPr lvl="1"/>
            <a:r>
              <a:rPr lang="en-US" dirty="0"/>
              <a:t>Must rely on other approaches – frequent item set search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b="1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1219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EA3CE-8DB0-40A5-B4A6-AFCE2156C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/>
              <a:t>Why is Making a Good Recommender Hard?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03134D-F068-4BC9-B038-F3D5CBDDE3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447" y="1208868"/>
            <a:ext cx="10515600" cy="544742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/>
              <a:t>User behavior </a:t>
            </a:r>
            <a:r>
              <a:rPr lang="en-US" dirty="0"/>
              <a:t>limits recommender predictions</a:t>
            </a:r>
          </a:p>
          <a:p>
            <a:r>
              <a:rPr lang="en-US" dirty="0"/>
              <a:t>People have complex behavior</a:t>
            </a:r>
          </a:p>
          <a:p>
            <a:pPr lvl="1"/>
            <a:r>
              <a:rPr lang="en-US" dirty="0"/>
              <a:t>Have variable taste – may change mind what they are looking for</a:t>
            </a:r>
          </a:p>
          <a:p>
            <a:pPr lvl="1"/>
            <a:r>
              <a:rPr lang="en-US" dirty="0"/>
              <a:t>May have multiple interests – e.g. user may want both classic country and baroque music</a:t>
            </a:r>
          </a:p>
          <a:p>
            <a:pPr lvl="1"/>
            <a:r>
              <a:rPr lang="en-US" dirty="0"/>
              <a:t>More than one person accessing user account – e.g. a family</a:t>
            </a:r>
          </a:p>
          <a:p>
            <a:r>
              <a:rPr lang="en-US" dirty="0"/>
              <a:t>User ratings are not constant with time</a:t>
            </a:r>
          </a:p>
          <a:p>
            <a:pPr lvl="1"/>
            <a:r>
              <a:rPr lang="en-US" dirty="0"/>
              <a:t>Average rating of movies increases with time from release</a:t>
            </a:r>
          </a:p>
          <a:p>
            <a:pPr lvl="1"/>
            <a:r>
              <a:rPr lang="en-US" dirty="0"/>
              <a:t>Game ratings decline with time from release</a:t>
            </a:r>
          </a:p>
          <a:p>
            <a:pPr lvl="1"/>
            <a:r>
              <a:rPr lang="en-US" dirty="0"/>
              <a:t>Fad products come and go quickly over time  </a:t>
            </a:r>
          </a:p>
          <a:p>
            <a:pPr lvl="1"/>
            <a:r>
              <a:rPr lang="en-US" dirty="0"/>
              <a:t>…</a:t>
            </a:r>
          </a:p>
          <a:p>
            <a:r>
              <a:rPr lang="en-US" dirty="0">
                <a:solidFill>
                  <a:srgbClr val="C00000"/>
                </a:solidFill>
              </a:rPr>
              <a:t>Data quality often limits recommender performance more than algorithm choice!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4584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AC0265-2875-E0E1-055D-AF87AA15E9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90B46-1E03-F916-8987-5180463A1A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/>
              <a:t>Why is Making a Good Recommender Hard?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A77E91-0FF9-7F8B-9124-9D14B29D73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447" y="1208868"/>
            <a:ext cx="10515600" cy="544742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Good recommendations depend on </a:t>
            </a:r>
            <a:r>
              <a:rPr lang="en-US" b="1" dirty="0"/>
              <a:t>user context</a:t>
            </a:r>
          </a:p>
          <a:p>
            <a:r>
              <a:rPr lang="en-US" dirty="0"/>
              <a:t>Example: the music the user wants to hear depends on time of day    </a:t>
            </a:r>
          </a:p>
          <a:p>
            <a:r>
              <a:rPr lang="en-US" dirty="0"/>
              <a:t>Example: Travel recommendations depend on the nature of the trip, business, vacation, etc.   </a:t>
            </a:r>
          </a:p>
          <a:p>
            <a:r>
              <a:rPr lang="en-US" dirty="0"/>
              <a:t>Context can be ambiguous</a:t>
            </a:r>
          </a:p>
          <a:p>
            <a:pPr lvl="1"/>
            <a:r>
              <a:rPr lang="en-US" dirty="0"/>
              <a:t>Example: video choice can depend on time of day, but depends on if a child is present    </a:t>
            </a:r>
          </a:p>
          <a:p>
            <a:pPr lvl="1"/>
            <a:r>
              <a:rPr lang="en-US" dirty="0"/>
              <a:t>Example: recommendations can be location dependent, but dependent on users purpose</a:t>
            </a:r>
          </a:p>
          <a:p>
            <a:r>
              <a:rPr lang="en-US" dirty="0"/>
              <a:t>Analysis of context leads to a cold start problem     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0312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54F4C0-C0F3-C4BF-4971-B025794C2B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977725-6E7B-35C8-D233-7FBC85C23E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/>
              <a:t>Why is Making a Good Recommender Hard?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A31516-6055-6DBC-7D71-20B206AE3C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447" y="1208868"/>
            <a:ext cx="10515600" cy="544742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Recommender systems are subject to </a:t>
            </a:r>
            <a:r>
              <a:rPr lang="en-US" b="1" dirty="0"/>
              <a:t>adversarial and poisoning attacks</a:t>
            </a:r>
          </a:p>
          <a:p>
            <a:r>
              <a:rPr lang="en-US" dirty="0"/>
              <a:t>Actors may wish to boost or depress ratings for various reasons</a:t>
            </a:r>
          </a:p>
          <a:p>
            <a:pPr lvl="1"/>
            <a:r>
              <a:rPr lang="en-US" b="1" dirty="0"/>
              <a:t>Commercial,</a:t>
            </a:r>
            <a:r>
              <a:rPr lang="en-US" dirty="0"/>
              <a:t> to gain unfair advantage in the market place </a:t>
            </a:r>
          </a:p>
          <a:p>
            <a:pPr lvl="1"/>
            <a:r>
              <a:rPr lang="en-US" b="1" dirty="0"/>
              <a:t>Political and cultural</a:t>
            </a:r>
            <a:r>
              <a:rPr lang="en-US" dirty="0"/>
              <a:t>, to boost or suppress certain points of view     </a:t>
            </a:r>
          </a:p>
          <a:p>
            <a:r>
              <a:rPr lang="en-US" b="1" dirty="0"/>
              <a:t>Adversarial attacks </a:t>
            </a:r>
            <a:r>
              <a:rPr lang="en-US" dirty="0"/>
              <a:t>aim to manipulate input data to temporarily deceive the system into producing inaccurate real-time inferences or predictions</a:t>
            </a:r>
          </a:p>
          <a:p>
            <a:r>
              <a:rPr lang="en-US" dirty="0"/>
              <a:t>More commonly, </a:t>
            </a:r>
            <a:r>
              <a:rPr lang="en-US" b="1" dirty="0"/>
              <a:t>poisoning attacks </a:t>
            </a:r>
            <a:r>
              <a:rPr lang="en-US" dirty="0"/>
              <a:t>aim to inject carefully crafted data into the model’s training data to fundamentally change the results   </a:t>
            </a:r>
          </a:p>
          <a:p>
            <a:r>
              <a:rPr lang="en-US" dirty="0"/>
              <a:t>Real-world recommenders need to employ </a:t>
            </a:r>
            <a:r>
              <a:rPr lang="en-US" b="1" dirty="0"/>
              <a:t>countermeasures</a:t>
            </a:r>
            <a:r>
              <a:rPr lang="en-US" dirty="0"/>
              <a:t> </a:t>
            </a:r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9633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EA3CE-8DB0-40A5-B4A6-AFCE2156C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/>
              <a:t>Why is Making a Good Recommender Hard?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03134D-F068-4BC9-B038-F3D5CBDDE3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447" y="1208868"/>
            <a:ext cx="10515600" cy="544742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Recommender data suffers from </a:t>
            </a:r>
            <a:r>
              <a:rPr lang="en-US" b="1" dirty="0"/>
              <a:t>bias</a:t>
            </a:r>
            <a:r>
              <a:rPr lang="en-US" dirty="0"/>
              <a:t>   </a:t>
            </a:r>
          </a:p>
          <a:p>
            <a:r>
              <a:rPr lang="en-US" dirty="0"/>
              <a:t>We can only sample when user takes positive action, </a:t>
            </a:r>
            <a:r>
              <a:rPr lang="en-US" b="1" dirty="0"/>
              <a:t>negative sampling bias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Click through</a:t>
            </a:r>
          </a:p>
          <a:p>
            <a:pPr lvl="1"/>
            <a:r>
              <a:rPr lang="en-US" dirty="0"/>
              <a:t>Purchase</a:t>
            </a:r>
          </a:p>
          <a:p>
            <a:pPr lvl="1"/>
            <a:r>
              <a:rPr lang="en-US" dirty="0"/>
              <a:t>…</a:t>
            </a:r>
          </a:p>
          <a:p>
            <a:r>
              <a:rPr lang="en-US" dirty="0"/>
              <a:t>Many selections in a massive catalog are rarely or never selected by any user because of </a:t>
            </a:r>
            <a:r>
              <a:rPr lang="en-US" b="1" dirty="0"/>
              <a:t>position bias</a:t>
            </a:r>
            <a:r>
              <a:rPr lang="en-US" dirty="0"/>
              <a:t>   </a:t>
            </a:r>
          </a:p>
          <a:p>
            <a:pPr lvl="1"/>
            <a:r>
              <a:rPr lang="en-US" dirty="0"/>
              <a:t>New items are constantly added to digital catalogs </a:t>
            </a:r>
          </a:p>
          <a:p>
            <a:pPr lvl="1"/>
            <a:r>
              <a:rPr lang="en-US" dirty="0"/>
              <a:t>Rarely purchased items have positions far down recommendation lists  </a:t>
            </a:r>
          </a:p>
          <a:p>
            <a:r>
              <a:rPr lang="en-US" dirty="0"/>
              <a:t>Position bias leads to negative sampling bias and vice versa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5972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EA3CE-8DB0-40A5-B4A6-AFCE2156C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/>
              <a:t>Why Recommender Systems?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03134D-F068-4BC9-B038-F3D5CBDDE3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447" y="1208868"/>
            <a:ext cx="10515600" cy="544742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Catalogs of user choices are growing</a:t>
            </a:r>
          </a:p>
          <a:p>
            <a:r>
              <a:rPr lang="en-US" dirty="0"/>
              <a:t>Users need recommendations to navigate these vast choices</a:t>
            </a:r>
          </a:p>
          <a:p>
            <a:r>
              <a:rPr lang="en-US" dirty="0"/>
              <a:t>Many areas require recommendations</a:t>
            </a:r>
          </a:p>
          <a:p>
            <a:pPr lvl="1"/>
            <a:r>
              <a:rPr lang="en-US" dirty="0"/>
              <a:t>Physical products</a:t>
            </a:r>
          </a:p>
          <a:p>
            <a:pPr lvl="1"/>
            <a:r>
              <a:rPr lang="en-US" dirty="0"/>
              <a:t>Social media</a:t>
            </a:r>
          </a:p>
          <a:p>
            <a:pPr lvl="1"/>
            <a:r>
              <a:rPr lang="en-US" dirty="0"/>
              <a:t>Hospitality – Hotels, restaurants,…</a:t>
            </a:r>
          </a:p>
          <a:p>
            <a:pPr lvl="1"/>
            <a:r>
              <a:rPr lang="en-US" dirty="0"/>
              <a:t>Books</a:t>
            </a:r>
          </a:p>
          <a:p>
            <a:pPr lvl="1"/>
            <a:r>
              <a:rPr lang="en-US" dirty="0"/>
              <a:t>News articles</a:t>
            </a:r>
          </a:p>
          <a:p>
            <a:pPr lvl="1"/>
            <a:r>
              <a:rPr lang="en-US" dirty="0"/>
              <a:t>Music</a:t>
            </a:r>
          </a:p>
          <a:p>
            <a:pPr lvl="1"/>
            <a:r>
              <a:rPr lang="en-US" dirty="0"/>
              <a:t>Movies and TV shows</a:t>
            </a:r>
          </a:p>
          <a:p>
            <a:pPr lvl="1"/>
            <a:r>
              <a:rPr lang="en-US" dirty="0"/>
              <a:t>App stores</a:t>
            </a:r>
          </a:p>
          <a:p>
            <a:pPr lvl="1"/>
            <a:r>
              <a:rPr lang="en-US" dirty="0"/>
              <a:t>Matching people with required job skills</a:t>
            </a:r>
          </a:p>
          <a:p>
            <a:pPr lvl="1"/>
            <a:r>
              <a:rPr lang="en-US" dirty="0"/>
              <a:t>…</a:t>
            </a:r>
          </a:p>
          <a:p>
            <a:r>
              <a:rPr lang="en-US" b="1" dirty="0">
                <a:solidFill>
                  <a:srgbClr val="FF0000"/>
                </a:solidFill>
              </a:rPr>
              <a:t>Economic impact of recommenders is massive!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3003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7FFFFF-DB5C-8280-0A99-320715FBD1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50248915-2A11-25EA-686F-20312A06A1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85165" y="1784284"/>
            <a:ext cx="9685343" cy="2015419"/>
          </a:xfrm>
        </p:spPr>
        <p:txBody>
          <a:bodyPr>
            <a:normAutofit/>
          </a:bodyPr>
          <a:lstStyle/>
          <a:p>
            <a:r>
              <a:rPr lang="en-US" sz="4400" b="1" dirty="0"/>
              <a:t>Representation for Recommenders</a:t>
            </a:r>
          </a:p>
        </p:txBody>
      </p:sp>
    </p:spTree>
    <p:extLst>
      <p:ext uri="{BB962C8B-B14F-4D97-AF65-F5344CB8AC3E}">
        <p14:creationId xmlns:p14="http://schemas.microsoft.com/office/powerpoint/2010/main" val="13728458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EA3CE-8DB0-40A5-B4A6-AFCE2156C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/>
              <a:t>General Recommender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03134D-F068-4BC9-B038-F3D5CBDDE3F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75447" y="1208868"/>
                <a:ext cx="10515600" cy="544742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Utility matrix </a:t>
                </a:r>
                <a:r>
                  <a:rPr lang="en-US" dirty="0"/>
                  <a:t>is a representation used for recommender models</a:t>
                </a:r>
              </a:p>
              <a:p>
                <a:r>
                  <a:rPr lang="en-US" dirty="0"/>
                  <a:t>The utility matrix relates a set of customers, </a:t>
                </a:r>
                <a:r>
                  <a:rPr lang="en-US" i="1" dirty="0"/>
                  <a:t>X,</a:t>
                </a:r>
                <a:r>
                  <a:rPr lang="en-US" dirty="0"/>
                  <a:t> and items, </a:t>
                </a:r>
                <a:r>
                  <a:rPr lang="en-US" i="1" dirty="0"/>
                  <a:t>S: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 marL="457200" lvl="1" indent="0">
                  <a:buNone/>
                </a:pPr>
                <a:r>
                  <a:rPr lang="en-US" dirty="0"/>
                  <a:t>Or, the transpose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sup>
                      </m:sSup>
                    </m:oMath>
                  </m:oMathPara>
                </a14:m>
                <a:endParaRPr lang="en-US" i="1" dirty="0"/>
              </a:p>
              <a:p>
                <a:r>
                  <a:rPr lang="en-US" dirty="0"/>
                  <a:t>The general model is a </a:t>
                </a:r>
                <a:r>
                  <a:rPr lang="en-US" b="1" dirty="0"/>
                  <a:t>utility function,</a:t>
                </a:r>
                <a:r>
                  <a:rPr lang="en-US" dirty="0"/>
                  <a:t> </a:t>
                </a:r>
                <a:r>
                  <a:rPr lang="en-US" i="1" dirty="0"/>
                  <a:t>u</a:t>
                </a:r>
                <a:r>
                  <a:rPr lang="en-US" dirty="0"/>
                  <a:t> that maps a set of customers, </a:t>
                </a:r>
                <a:r>
                  <a:rPr lang="en-US" i="1" dirty="0"/>
                  <a:t>X,</a:t>
                </a:r>
                <a:r>
                  <a:rPr lang="en-US" dirty="0"/>
                  <a:t> and items, </a:t>
                </a:r>
                <a:r>
                  <a:rPr lang="en-US" i="1" dirty="0"/>
                  <a:t>S,</a:t>
                </a:r>
                <a:r>
                  <a:rPr lang="en-US" dirty="0"/>
                  <a:t> to </a:t>
                </a:r>
                <a:r>
                  <a:rPr lang="en-US" b="1" dirty="0"/>
                  <a:t>implied ratings</a:t>
                </a:r>
                <a:r>
                  <a:rPr lang="en-US" dirty="0"/>
                  <a:t>, </a:t>
                </a:r>
                <a:r>
                  <a:rPr lang="en-US" i="1" dirty="0"/>
                  <a:t>R</a:t>
                </a:r>
                <a:r>
                  <a:rPr lang="en-US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Specific algorithms are versions of this general model</a:t>
                </a:r>
              </a:p>
              <a:p>
                <a:pPr lvl="1"/>
                <a:r>
                  <a:rPr lang="en-US" dirty="0"/>
                  <a:t>For example, utility can be measured as similarity between items or users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endParaRPr lang="en-US" b="1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03134D-F068-4BC9-B038-F3D5CBDDE3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75447" y="1208868"/>
                <a:ext cx="10515600" cy="5447426"/>
              </a:xfrm>
              <a:blipFill>
                <a:blip r:embed="rId2"/>
                <a:stretch>
                  <a:fillRect l="-1159" t="-17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34752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EA3CE-8DB0-40A5-B4A6-AFCE2156C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/>
              <a:t>Representation for Recommender Algorithms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03134D-F068-4BC9-B038-F3D5CBDDE3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447" y="1118181"/>
            <a:ext cx="10515600" cy="553811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What representation can we use for recommender algorithms? </a:t>
            </a:r>
          </a:p>
          <a:p>
            <a:r>
              <a:rPr lang="en-US" dirty="0"/>
              <a:t>A </a:t>
            </a:r>
            <a:r>
              <a:rPr lang="en-US" b="1" dirty="0"/>
              <a:t>utility matrix</a:t>
            </a:r>
          </a:p>
          <a:p>
            <a:pPr lvl="1"/>
            <a:r>
              <a:rPr lang="en-US" dirty="0"/>
              <a:t>Users in the rows, item ratings or purchases in the columns</a:t>
            </a:r>
          </a:p>
          <a:p>
            <a:pPr lvl="1"/>
            <a:r>
              <a:rPr lang="en-US" dirty="0"/>
              <a:t>Or the transpose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r>
              <a:rPr lang="en-US" dirty="0"/>
              <a:t>We can create a similar data structure using feature or user embeddings </a:t>
            </a:r>
          </a:p>
          <a:p>
            <a:endParaRPr lang="en-US" b="1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7" name="Table 5">
            <a:extLst>
              <a:ext uri="{FF2B5EF4-FFF2-40B4-BE49-F238E27FC236}">
                <a16:creationId xmlns:a16="http://schemas.microsoft.com/office/drawing/2014/main" id="{49B68930-3698-415F-BC4A-0C5DBC02B8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3916552"/>
              </p:ext>
            </p:extLst>
          </p:nvPr>
        </p:nvGraphicFramePr>
        <p:xfrm>
          <a:off x="397511" y="2619555"/>
          <a:ext cx="11479635" cy="3078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5515">
                  <a:extLst>
                    <a:ext uri="{9D8B030D-6E8A-4147-A177-3AD203B41FA5}">
                      <a16:colId xmlns:a16="http://schemas.microsoft.com/office/drawing/2014/main" val="3315006765"/>
                    </a:ext>
                  </a:extLst>
                </a:gridCol>
                <a:gridCol w="981746">
                  <a:extLst>
                    <a:ext uri="{9D8B030D-6E8A-4147-A177-3AD203B41FA5}">
                      <a16:colId xmlns:a16="http://schemas.microsoft.com/office/drawing/2014/main" val="3127002114"/>
                    </a:ext>
                  </a:extLst>
                </a:gridCol>
                <a:gridCol w="1222684">
                  <a:extLst>
                    <a:ext uri="{9D8B030D-6E8A-4147-A177-3AD203B41FA5}">
                      <a16:colId xmlns:a16="http://schemas.microsoft.com/office/drawing/2014/main" val="318656557"/>
                    </a:ext>
                  </a:extLst>
                </a:gridCol>
                <a:gridCol w="1175657">
                  <a:extLst>
                    <a:ext uri="{9D8B030D-6E8A-4147-A177-3AD203B41FA5}">
                      <a16:colId xmlns:a16="http://schemas.microsoft.com/office/drawing/2014/main" val="1366709276"/>
                    </a:ext>
                  </a:extLst>
                </a:gridCol>
                <a:gridCol w="1165207">
                  <a:extLst>
                    <a:ext uri="{9D8B030D-6E8A-4147-A177-3AD203B41FA5}">
                      <a16:colId xmlns:a16="http://schemas.microsoft.com/office/drawing/2014/main" val="1427667145"/>
                    </a:ext>
                  </a:extLst>
                </a:gridCol>
                <a:gridCol w="893499">
                  <a:extLst>
                    <a:ext uri="{9D8B030D-6E8A-4147-A177-3AD203B41FA5}">
                      <a16:colId xmlns:a16="http://schemas.microsoft.com/office/drawing/2014/main" val="119783762"/>
                    </a:ext>
                  </a:extLst>
                </a:gridCol>
                <a:gridCol w="1327186">
                  <a:extLst>
                    <a:ext uri="{9D8B030D-6E8A-4147-A177-3AD203B41FA5}">
                      <a16:colId xmlns:a16="http://schemas.microsoft.com/office/drawing/2014/main" val="1621842492"/>
                    </a:ext>
                  </a:extLst>
                </a:gridCol>
                <a:gridCol w="1572768">
                  <a:extLst>
                    <a:ext uri="{9D8B030D-6E8A-4147-A177-3AD203B41FA5}">
                      <a16:colId xmlns:a16="http://schemas.microsoft.com/office/drawing/2014/main" val="469069415"/>
                    </a:ext>
                  </a:extLst>
                </a:gridCol>
                <a:gridCol w="1865373">
                  <a:extLst>
                    <a:ext uri="{9D8B030D-6E8A-4147-A177-3AD203B41FA5}">
                      <a16:colId xmlns:a16="http://schemas.microsoft.com/office/drawing/2014/main" val="25571072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Star Wars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The Matrix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Green Book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Frozen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Lady Bird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Jurassic Park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Schindler’s List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My Neighbor</a:t>
                      </a:r>
                    </a:p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Totoro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31126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Mary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0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25800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Bob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0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25445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Raj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>
                          <a:solidFill>
                            <a:schemeClr val="tx1"/>
                          </a:solidFill>
                          <a:latin typeface="Segoe UI Symbol" panose="020B0502040204020203" pitchFamily="34" charset="0"/>
                          <a:ea typeface="Segoe UI Symbol" panose="020B0502040204020203" pitchFamily="34" charset="0"/>
                        </a:rPr>
                        <a:t>4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>
                          <a:solidFill>
                            <a:schemeClr val="tx1"/>
                          </a:solidFill>
                          <a:latin typeface="Segoe UI Symbol" panose="020B0502040204020203" pitchFamily="34" charset="0"/>
                          <a:ea typeface="Segoe UI Symbol" panose="020B0502040204020203" pitchFamily="34" charset="0"/>
                        </a:rPr>
                        <a:t>5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41085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Maria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>
                          <a:solidFill>
                            <a:schemeClr val="tx1"/>
                          </a:solidFill>
                          <a:latin typeface="Segoe UI Symbol" panose="020B0502040204020203" pitchFamily="34" charset="0"/>
                          <a:ea typeface="Segoe UI Symbol" panose="020B0502040204020203" pitchFamily="34" charset="0"/>
                        </a:rPr>
                        <a:t>3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>
                          <a:solidFill>
                            <a:schemeClr val="tx1"/>
                          </a:solidFill>
                          <a:latin typeface="Segoe UI Symbol" panose="020B0502040204020203" pitchFamily="34" charset="0"/>
                          <a:ea typeface="Segoe UI Symbol" panose="020B0502040204020203" pitchFamily="34" charset="0"/>
                        </a:rPr>
                        <a:t>4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>
                          <a:solidFill>
                            <a:schemeClr val="tx1"/>
                          </a:solidFill>
                          <a:latin typeface="Segoe UI Symbol" panose="020B0502040204020203" pitchFamily="34" charset="0"/>
                          <a:ea typeface="Segoe UI Symbol" panose="020B0502040204020203" pitchFamily="34" charset="0"/>
                        </a:rPr>
                        <a:t>5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>
                          <a:solidFill>
                            <a:schemeClr val="tx1"/>
                          </a:solidFill>
                          <a:latin typeface="Segoe UI Symbol" panose="020B0502040204020203" pitchFamily="34" charset="0"/>
                          <a:ea typeface="Segoe UI Symbol" panose="020B0502040204020203" pitchFamily="34" charset="0"/>
                        </a:rPr>
                        <a:t>4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>
                          <a:solidFill>
                            <a:schemeClr val="tx1"/>
                          </a:solidFill>
                          <a:latin typeface="Segoe UI Symbol" panose="020B0502040204020203" pitchFamily="34" charset="0"/>
                          <a:ea typeface="Segoe UI Symbol" panose="020B0502040204020203" pitchFamily="34" charset="0"/>
                        </a:rPr>
                        <a:t>3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>
                          <a:solidFill>
                            <a:schemeClr val="tx1"/>
                          </a:solidFill>
                          <a:latin typeface="Segoe UI Symbol" panose="020B0502040204020203" pitchFamily="34" charset="0"/>
                          <a:ea typeface="Segoe UI Symbol" panose="020B0502040204020203" pitchFamily="34" charset="0"/>
                        </a:rPr>
                        <a:t>5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74616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Kevin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0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0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11671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Janell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60977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99554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EA3CE-8DB0-40A5-B4A6-AFCE2156C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/>
              <a:t>Representation for Recommender Algorithms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03134D-F068-4BC9-B038-F3D5CBDDE3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447" y="1118181"/>
            <a:ext cx="10515600" cy="553811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What representation can we use for recommender algorithms?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Notice that most users have watched only a few movies</a:t>
            </a:r>
          </a:p>
          <a:p>
            <a:r>
              <a:rPr lang="en-US" dirty="0"/>
              <a:t>There is only </a:t>
            </a:r>
            <a:r>
              <a:rPr lang="en-US" b="1" dirty="0"/>
              <a:t>limited similarity information </a:t>
            </a:r>
            <a:r>
              <a:rPr lang="en-US" dirty="0"/>
              <a:t>between users</a:t>
            </a:r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58F591F4-B430-492C-8513-7A10E7FFD3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0100886"/>
              </p:ext>
            </p:extLst>
          </p:nvPr>
        </p:nvGraphicFramePr>
        <p:xfrm>
          <a:off x="293429" y="1593668"/>
          <a:ext cx="11479635" cy="3566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5515">
                  <a:extLst>
                    <a:ext uri="{9D8B030D-6E8A-4147-A177-3AD203B41FA5}">
                      <a16:colId xmlns:a16="http://schemas.microsoft.com/office/drawing/2014/main" val="3315006765"/>
                    </a:ext>
                  </a:extLst>
                </a:gridCol>
                <a:gridCol w="981746">
                  <a:extLst>
                    <a:ext uri="{9D8B030D-6E8A-4147-A177-3AD203B41FA5}">
                      <a16:colId xmlns:a16="http://schemas.microsoft.com/office/drawing/2014/main" val="3127002114"/>
                    </a:ext>
                  </a:extLst>
                </a:gridCol>
                <a:gridCol w="1222684">
                  <a:extLst>
                    <a:ext uri="{9D8B030D-6E8A-4147-A177-3AD203B41FA5}">
                      <a16:colId xmlns:a16="http://schemas.microsoft.com/office/drawing/2014/main" val="318656557"/>
                    </a:ext>
                  </a:extLst>
                </a:gridCol>
                <a:gridCol w="1175657">
                  <a:extLst>
                    <a:ext uri="{9D8B030D-6E8A-4147-A177-3AD203B41FA5}">
                      <a16:colId xmlns:a16="http://schemas.microsoft.com/office/drawing/2014/main" val="1366709276"/>
                    </a:ext>
                  </a:extLst>
                </a:gridCol>
                <a:gridCol w="1165207">
                  <a:extLst>
                    <a:ext uri="{9D8B030D-6E8A-4147-A177-3AD203B41FA5}">
                      <a16:colId xmlns:a16="http://schemas.microsoft.com/office/drawing/2014/main" val="1427667145"/>
                    </a:ext>
                  </a:extLst>
                </a:gridCol>
                <a:gridCol w="893499">
                  <a:extLst>
                    <a:ext uri="{9D8B030D-6E8A-4147-A177-3AD203B41FA5}">
                      <a16:colId xmlns:a16="http://schemas.microsoft.com/office/drawing/2014/main" val="119783762"/>
                    </a:ext>
                  </a:extLst>
                </a:gridCol>
                <a:gridCol w="1327186">
                  <a:extLst>
                    <a:ext uri="{9D8B030D-6E8A-4147-A177-3AD203B41FA5}">
                      <a16:colId xmlns:a16="http://schemas.microsoft.com/office/drawing/2014/main" val="1621842492"/>
                    </a:ext>
                  </a:extLst>
                </a:gridCol>
                <a:gridCol w="1572768">
                  <a:extLst>
                    <a:ext uri="{9D8B030D-6E8A-4147-A177-3AD203B41FA5}">
                      <a16:colId xmlns:a16="http://schemas.microsoft.com/office/drawing/2014/main" val="469069415"/>
                    </a:ext>
                  </a:extLst>
                </a:gridCol>
                <a:gridCol w="1865373">
                  <a:extLst>
                    <a:ext uri="{9D8B030D-6E8A-4147-A177-3AD203B41FA5}">
                      <a16:colId xmlns:a16="http://schemas.microsoft.com/office/drawing/2014/main" val="25571072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Star Wars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The Matrix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Green Book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Frozen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Lady Bird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Jurassic Park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Schindler’s List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My Neighbor</a:t>
                      </a:r>
                    </a:p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Totoro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31126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Mary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25800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Bob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25445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Raj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tx1"/>
                          </a:solidFill>
                          <a:latin typeface="Segoe UI Symbol" panose="020B0502040204020203" pitchFamily="34" charset="0"/>
                          <a:ea typeface="Segoe UI Symbol" panose="020B0502040204020203" pitchFamily="34" charset="0"/>
                        </a:rPr>
                        <a:t>4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tx1"/>
                          </a:solidFill>
                          <a:latin typeface="Segoe UI Symbol" panose="020B0502040204020203" pitchFamily="34" charset="0"/>
                          <a:ea typeface="Segoe UI Symbol" panose="020B0502040204020203" pitchFamily="34" charset="0"/>
                        </a:rPr>
                        <a:t>5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41085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Maria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tx1"/>
                          </a:solidFill>
                          <a:latin typeface="Segoe UI Symbol" panose="020B0502040204020203" pitchFamily="34" charset="0"/>
                          <a:ea typeface="Segoe UI Symbol" panose="020B0502040204020203" pitchFamily="34" charset="0"/>
                        </a:rPr>
                        <a:t>3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tx1"/>
                          </a:solidFill>
                          <a:latin typeface="Segoe UI Symbol" panose="020B0502040204020203" pitchFamily="34" charset="0"/>
                          <a:ea typeface="Segoe UI Symbol" panose="020B0502040204020203" pitchFamily="34" charset="0"/>
                        </a:rPr>
                        <a:t>4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tx1"/>
                          </a:solidFill>
                          <a:latin typeface="Segoe UI Symbol" panose="020B0502040204020203" pitchFamily="34" charset="0"/>
                          <a:ea typeface="Segoe UI Symbol" panose="020B0502040204020203" pitchFamily="34" charset="0"/>
                        </a:rPr>
                        <a:t>5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tx1"/>
                          </a:solidFill>
                          <a:latin typeface="Segoe UI Symbol" panose="020B0502040204020203" pitchFamily="34" charset="0"/>
                          <a:ea typeface="Segoe UI Symbol" panose="020B0502040204020203" pitchFamily="34" charset="0"/>
                        </a:rPr>
                        <a:t>4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tx1"/>
                          </a:solidFill>
                          <a:latin typeface="Segoe UI Symbol" panose="020B0502040204020203" pitchFamily="34" charset="0"/>
                          <a:ea typeface="Segoe UI Symbol" panose="020B0502040204020203" pitchFamily="34" charset="0"/>
                        </a:rPr>
                        <a:t>3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tx1"/>
                          </a:solidFill>
                          <a:latin typeface="Segoe UI Symbol" panose="020B0502040204020203" pitchFamily="34" charset="0"/>
                          <a:ea typeface="Segoe UI Symbol" panose="020B0502040204020203" pitchFamily="34" charset="0"/>
                        </a:rPr>
                        <a:t>5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74616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Kevin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11671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Janell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60977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15032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EA3CE-8DB0-40A5-B4A6-AFCE2156C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63739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/>
              <a:t>Representation for Recommender Algorithms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03134D-F068-4BC9-B038-F3D5CBDDE3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7970" y="942878"/>
            <a:ext cx="10515600" cy="553811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What representation can we use for recommender algorithms? </a:t>
            </a:r>
          </a:p>
          <a:p>
            <a:r>
              <a:rPr lang="en-US" dirty="0"/>
              <a:t>Do we always have ratings from users? </a:t>
            </a:r>
          </a:p>
          <a:p>
            <a:r>
              <a:rPr lang="en-US" dirty="0"/>
              <a:t>No! Many people will buy, watch, or listen without ever rating </a:t>
            </a:r>
          </a:p>
          <a:p>
            <a:pPr lvl="1"/>
            <a:r>
              <a:rPr lang="en-US" dirty="0"/>
              <a:t>Click-throughs are inherently binary </a:t>
            </a:r>
          </a:p>
          <a:p>
            <a:r>
              <a:rPr lang="en-US" dirty="0"/>
              <a:t>Often, only have binary response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58F591F4-B430-492C-8513-7A10E7FFD3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1148584"/>
              </p:ext>
            </p:extLst>
          </p:nvPr>
        </p:nvGraphicFramePr>
        <p:xfrm>
          <a:off x="356181" y="3252539"/>
          <a:ext cx="11479635" cy="3566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5515">
                  <a:extLst>
                    <a:ext uri="{9D8B030D-6E8A-4147-A177-3AD203B41FA5}">
                      <a16:colId xmlns:a16="http://schemas.microsoft.com/office/drawing/2014/main" val="3315006765"/>
                    </a:ext>
                  </a:extLst>
                </a:gridCol>
                <a:gridCol w="981746">
                  <a:extLst>
                    <a:ext uri="{9D8B030D-6E8A-4147-A177-3AD203B41FA5}">
                      <a16:colId xmlns:a16="http://schemas.microsoft.com/office/drawing/2014/main" val="3127002114"/>
                    </a:ext>
                  </a:extLst>
                </a:gridCol>
                <a:gridCol w="1222684">
                  <a:extLst>
                    <a:ext uri="{9D8B030D-6E8A-4147-A177-3AD203B41FA5}">
                      <a16:colId xmlns:a16="http://schemas.microsoft.com/office/drawing/2014/main" val="318656557"/>
                    </a:ext>
                  </a:extLst>
                </a:gridCol>
                <a:gridCol w="1175657">
                  <a:extLst>
                    <a:ext uri="{9D8B030D-6E8A-4147-A177-3AD203B41FA5}">
                      <a16:colId xmlns:a16="http://schemas.microsoft.com/office/drawing/2014/main" val="1366709276"/>
                    </a:ext>
                  </a:extLst>
                </a:gridCol>
                <a:gridCol w="1165207">
                  <a:extLst>
                    <a:ext uri="{9D8B030D-6E8A-4147-A177-3AD203B41FA5}">
                      <a16:colId xmlns:a16="http://schemas.microsoft.com/office/drawing/2014/main" val="1427667145"/>
                    </a:ext>
                  </a:extLst>
                </a:gridCol>
                <a:gridCol w="893499">
                  <a:extLst>
                    <a:ext uri="{9D8B030D-6E8A-4147-A177-3AD203B41FA5}">
                      <a16:colId xmlns:a16="http://schemas.microsoft.com/office/drawing/2014/main" val="119783762"/>
                    </a:ext>
                  </a:extLst>
                </a:gridCol>
                <a:gridCol w="1327186">
                  <a:extLst>
                    <a:ext uri="{9D8B030D-6E8A-4147-A177-3AD203B41FA5}">
                      <a16:colId xmlns:a16="http://schemas.microsoft.com/office/drawing/2014/main" val="1621842492"/>
                    </a:ext>
                  </a:extLst>
                </a:gridCol>
                <a:gridCol w="1572768">
                  <a:extLst>
                    <a:ext uri="{9D8B030D-6E8A-4147-A177-3AD203B41FA5}">
                      <a16:colId xmlns:a16="http://schemas.microsoft.com/office/drawing/2014/main" val="469069415"/>
                    </a:ext>
                  </a:extLst>
                </a:gridCol>
                <a:gridCol w="1865373">
                  <a:extLst>
                    <a:ext uri="{9D8B030D-6E8A-4147-A177-3AD203B41FA5}">
                      <a16:colId xmlns:a16="http://schemas.microsoft.com/office/drawing/2014/main" val="25571072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Star Wars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The Matrix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Green Book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Frozen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Lady Bird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Jurassic Park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Schindler’s List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My Neighbor</a:t>
                      </a:r>
                    </a:p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Totoro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31126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Mary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25800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Bob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25445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Raj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tx1"/>
                          </a:solidFill>
                          <a:latin typeface="Segoe UI Symbol" panose="020B0502040204020203" pitchFamily="34" charset="0"/>
                          <a:ea typeface="Segoe UI Symbol" panose="020B0502040204020203" pitchFamily="34" charset="0"/>
                        </a:rPr>
                        <a:t>✔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tx1"/>
                          </a:solidFill>
                          <a:latin typeface="Segoe UI Symbol" panose="020B0502040204020203" pitchFamily="34" charset="0"/>
                          <a:ea typeface="Segoe UI Symbol" panose="020B0502040204020203" pitchFamily="34" charset="0"/>
                        </a:rPr>
                        <a:t>✔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41085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Maria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tx1"/>
                          </a:solidFill>
                          <a:latin typeface="Segoe UI Symbol" panose="020B0502040204020203" pitchFamily="34" charset="0"/>
                          <a:ea typeface="Segoe UI Symbol" panose="020B0502040204020203" pitchFamily="34" charset="0"/>
                        </a:rPr>
                        <a:t>✔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tx1"/>
                          </a:solidFill>
                          <a:latin typeface="Segoe UI Symbol" panose="020B0502040204020203" pitchFamily="34" charset="0"/>
                          <a:ea typeface="Segoe UI Symbol" panose="020B0502040204020203" pitchFamily="34" charset="0"/>
                        </a:rPr>
                        <a:t>✔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tx1"/>
                          </a:solidFill>
                          <a:latin typeface="Segoe UI Symbol" panose="020B0502040204020203" pitchFamily="34" charset="0"/>
                          <a:ea typeface="Segoe UI Symbol" panose="020B0502040204020203" pitchFamily="34" charset="0"/>
                        </a:rPr>
                        <a:t>✔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tx1"/>
                          </a:solidFill>
                          <a:latin typeface="Segoe UI Symbol" panose="020B0502040204020203" pitchFamily="34" charset="0"/>
                          <a:ea typeface="Segoe UI Symbol" panose="020B0502040204020203" pitchFamily="34" charset="0"/>
                        </a:rPr>
                        <a:t>✔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tx1"/>
                          </a:solidFill>
                          <a:latin typeface="Segoe UI Symbol" panose="020B0502040204020203" pitchFamily="34" charset="0"/>
                          <a:ea typeface="Segoe UI Symbol" panose="020B0502040204020203" pitchFamily="34" charset="0"/>
                        </a:rPr>
                        <a:t>✔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tx1"/>
                          </a:solidFill>
                          <a:latin typeface="Segoe UI Symbol" panose="020B0502040204020203" pitchFamily="34" charset="0"/>
                          <a:ea typeface="Segoe UI Symbol" panose="020B0502040204020203" pitchFamily="34" charset="0"/>
                        </a:rPr>
                        <a:t>✔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74616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Kevin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4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24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tx1"/>
                          </a:solidFill>
                          <a:latin typeface="Segoe UI Symbol" panose="020B0502040204020203" pitchFamily="34" charset="0"/>
                          <a:ea typeface="Segoe UI Symbol" panose="020B0502040204020203" pitchFamily="34" charset="0"/>
                        </a:rPr>
                        <a:t>✔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tx1"/>
                          </a:solidFill>
                          <a:latin typeface="Segoe UI Symbol" panose="020B0502040204020203" pitchFamily="34" charset="0"/>
                          <a:ea typeface="Segoe UI Symbol" panose="020B0502040204020203" pitchFamily="34" charset="0"/>
                        </a:rPr>
                        <a:t>✔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tx1"/>
                          </a:solidFill>
                          <a:latin typeface="Segoe UI Symbol" panose="020B0502040204020203" pitchFamily="34" charset="0"/>
                          <a:ea typeface="Segoe UI Symbol" panose="020B0502040204020203" pitchFamily="34" charset="0"/>
                        </a:rPr>
                        <a:t>✔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11671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Janell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60977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55615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EA3CE-8DB0-40A5-B4A6-AFCE2156C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/>
              <a:t>Representation for Recommender Algorithms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03134D-F068-4BC9-B038-F3D5CBDDE3F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75447" y="1327186"/>
                <a:ext cx="10515600" cy="532910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How can we integrate binary responses with ordinal ratings? </a:t>
                </a:r>
              </a:p>
              <a:p>
                <a:r>
                  <a:rPr lang="en-US" dirty="0"/>
                  <a:t>Make all responses binary – the general approach </a:t>
                </a:r>
              </a:p>
              <a:p>
                <a:pPr lvl="1"/>
                <a:r>
                  <a:rPr lang="en-US" dirty="0"/>
                  <a:t>Losses information</a:t>
                </a:r>
              </a:p>
              <a:p>
                <a:pPr lvl="1"/>
                <a:r>
                  <a:rPr lang="en-US" dirty="0"/>
                  <a:t>Can code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0, 1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𝑛𝑜𝑡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𝑤𝑎𝑡𝑐h𝑒𝑑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𝑤𝑎𝑡𝑐h𝑒𝑑</m:t>
                        </m:r>
                      </m:e>
                    </m:d>
                  </m:oMath>
                </a14:m>
                <a:r>
                  <a:rPr lang="en-US" dirty="0"/>
                  <a:t> - no need for user rating</a:t>
                </a:r>
              </a:p>
              <a:p>
                <a:r>
                  <a:rPr lang="en-US" b="1" dirty="0"/>
                  <a:t>Interpolate ratings</a:t>
                </a:r>
                <a:r>
                  <a:rPr lang="en-US" dirty="0"/>
                  <a:t> – more difficult to implement </a:t>
                </a:r>
                <a:endParaRPr lang="en-US" b="1" dirty="0"/>
              </a:p>
              <a:p>
                <a:pPr lvl="1"/>
                <a:r>
                  <a:rPr lang="en-US" dirty="0"/>
                  <a:t>Average for user – may have limited or no rating</a:t>
                </a:r>
              </a:p>
              <a:p>
                <a:pPr lvl="1"/>
                <a:r>
                  <a:rPr lang="en-US" dirty="0"/>
                  <a:t>Average for item – usually a bit better</a:t>
                </a:r>
              </a:p>
              <a:p>
                <a:pPr lvl="1"/>
                <a:r>
                  <a:rPr lang="en-US" dirty="0"/>
                  <a:t>A weighted average of average item and user ratings</a:t>
                </a:r>
              </a:p>
              <a:p>
                <a:pPr lvl="1"/>
                <a:r>
                  <a:rPr lang="en-US" dirty="0"/>
                  <a:t>Averages for nearest neighbors</a:t>
                </a:r>
              </a:p>
              <a:p>
                <a:pPr lvl="1"/>
                <a:r>
                  <a:rPr lang="en-US" dirty="0"/>
                  <a:t>Averages from centroid of clusters</a:t>
                </a:r>
              </a:p>
              <a:p>
                <a:r>
                  <a:rPr lang="en-US" dirty="0"/>
                  <a:t>Interpolated ratings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</m:oMath>
                </a14:m>
                <a:r>
                  <a:rPr lang="en-US" dirty="0"/>
                  <a:t> </a:t>
                </a:r>
                <a:r>
                  <a:rPr lang="en-US" b="1" dirty="0"/>
                  <a:t>baseline recommendation model</a:t>
                </a:r>
                <a:endParaRPr lang="en-US" dirty="0"/>
              </a:p>
              <a:p>
                <a:r>
                  <a:rPr lang="en-US" dirty="0"/>
                  <a:t>Average rating for users and items, known as </a:t>
                </a:r>
                <a:r>
                  <a:rPr lang="en-US" b="1" dirty="0"/>
                  <a:t>biases</a:t>
                </a:r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:endParaRPr lang="en-US" b="1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03134D-F068-4BC9-B038-F3D5CBDDE3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75447" y="1327186"/>
                <a:ext cx="10515600" cy="5329108"/>
              </a:xfrm>
              <a:blipFill>
                <a:blip r:embed="rId2"/>
                <a:stretch>
                  <a:fillRect l="-1159" t="-1945" b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01265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89F91F-C05F-90BD-3056-2ABD629754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4D8138-D44D-F112-8D4B-A99A22D8B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63739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/>
              <a:t>Representation for Recommender Algorithms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080E8-1093-85BD-0572-01F4AB9411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7970" y="942878"/>
            <a:ext cx="10515600" cy="553811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What representation can we use for recommender algorithms? </a:t>
            </a:r>
          </a:p>
          <a:p>
            <a:r>
              <a:rPr lang="en-US" dirty="0"/>
              <a:t>Do we always have ratings from users? </a:t>
            </a:r>
          </a:p>
          <a:p>
            <a:r>
              <a:rPr lang="en-US" dirty="0"/>
              <a:t>Often, only have binary response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867C3436-96D7-A713-D96F-0E90E3ACD5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9691672"/>
              </p:ext>
            </p:extLst>
          </p:nvPr>
        </p:nvGraphicFramePr>
        <p:xfrm>
          <a:off x="356181" y="3252539"/>
          <a:ext cx="11479635" cy="3566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5515">
                  <a:extLst>
                    <a:ext uri="{9D8B030D-6E8A-4147-A177-3AD203B41FA5}">
                      <a16:colId xmlns:a16="http://schemas.microsoft.com/office/drawing/2014/main" val="3315006765"/>
                    </a:ext>
                  </a:extLst>
                </a:gridCol>
                <a:gridCol w="981746">
                  <a:extLst>
                    <a:ext uri="{9D8B030D-6E8A-4147-A177-3AD203B41FA5}">
                      <a16:colId xmlns:a16="http://schemas.microsoft.com/office/drawing/2014/main" val="3127002114"/>
                    </a:ext>
                  </a:extLst>
                </a:gridCol>
                <a:gridCol w="1222684">
                  <a:extLst>
                    <a:ext uri="{9D8B030D-6E8A-4147-A177-3AD203B41FA5}">
                      <a16:colId xmlns:a16="http://schemas.microsoft.com/office/drawing/2014/main" val="318656557"/>
                    </a:ext>
                  </a:extLst>
                </a:gridCol>
                <a:gridCol w="1175657">
                  <a:extLst>
                    <a:ext uri="{9D8B030D-6E8A-4147-A177-3AD203B41FA5}">
                      <a16:colId xmlns:a16="http://schemas.microsoft.com/office/drawing/2014/main" val="1366709276"/>
                    </a:ext>
                  </a:extLst>
                </a:gridCol>
                <a:gridCol w="1165207">
                  <a:extLst>
                    <a:ext uri="{9D8B030D-6E8A-4147-A177-3AD203B41FA5}">
                      <a16:colId xmlns:a16="http://schemas.microsoft.com/office/drawing/2014/main" val="1427667145"/>
                    </a:ext>
                  </a:extLst>
                </a:gridCol>
                <a:gridCol w="893499">
                  <a:extLst>
                    <a:ext uri="{9D8B030D-6E8A-4147-A177-3AD203B41FA5}">
                      <a16:colId xmlns:a16="http://schemas.microsoft.com/office/drawing/2014/main" val="119783762"/>
                    </a:ext>
                  </a:extLst>
                </a:gridCol>
                <a:gridCol w="1327186">
                  <a:extLst>
                    <a:ext uri="{9D8B030D-6E8A-4147-A177-3AD203B41FA5}">
                      <a16:colId xmlns:a16="http://schemas.microsoft.com/office/drawing/2014/main" val="1621842492"/>
                    </a:ext>
                  </a:extLst>
                </a:gridCol>
                <a:gridCol w="1572768">
                  <a:extLst>
                    <a:ext uri="{9D8B030D-6E8A-4147-A177-3AD203B41FA5}">
                      <a16:colId xmlns:a16="http://schemas.microsoft.com/office/drawing/2014/main" val="469069415"/>
                    </a:ext>
                  </a:extLst>
                </a:gridCol>
                <a:gridCol w="1865373">
                  <a:extLst>
                    <a:ext uri="{9D8B030D-6E8A-4147-A177-3AD203B41FA5}">
                      <a16:colId xmlns:a16="http://schemas.microsoft.com/office/drawing/2014/main" val="25571072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Star Wars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The Matrix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Green Book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Frozen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Lady Bird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Jurassic Park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Schindler’s List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My Neighbor</a:t>
                      </a:r>
                    </a:p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Totoro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31126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Mary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25800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Bob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25445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Raj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tx1"/>
                          </a:solidFill>
                          <a:latin typeface="Segoe UI Symbol" panose="020B0502040204020203" pitchFamily="34" charset="0"/>
                          <a:ea typeface="Segoe UI Symbol" panose="020B0502040204020203" pitchFamily="34" charset="0"/>
                        </a:rPr>
                        <a:t>1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tx1"/>
                          </a:solidFill>
                          <a:latin typeface="Segoe UI Symbol" panose="020B0502040204020203" pitchFamily="34" charset="0"/>
                          <a:ea typeface="Segoe UI Symbol" panose="020B0502040204020203" pitchFamily="34" charset="0"/>
                        </a:rPr>
                        <a:t>1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41085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Maria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tx1"/>
                          </a:solidFill>
                          <a:latin typeface="Segoe UI Symbol" panose="020B0502040204020203" pitchFamily="34" charset="0"/>
                          <a:ea typeface="Segoe UI Symbol" panose="020B0502040204020203" pitchFamily="34" charset="0"/>
                        </a:rPr>
                        <a:t>1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tx1"/>
                          </a:solidFill>
                          <a:latin typeface="Segoe UI Symbol" panose="020B0502040204020203" pitchFamily="34" charset="0"/>
                          <a:ea typeface="Segoe UI Symbol" panose="020B0502040204020203" pitchFamily="34" charset="0"/>
                        </a:rPr>
                        <a:t>1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tx1"/>
                          </a:solidFill>
                          <a:latin typeface="Segoe UI Symbol" panose="020B0502040204020203" pitchFamily="34" charset="0"/>
                          <a:ea typeface="Segoe UI Symbol" panose="020B0502040204020203" pitchFamily="34" charset="0"/>
                        </a:rPr>
                        <a:t>1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tx1"/>
                          </a:solidFill>
                          <a:latin typeface="Segoe UI Symbol" panose="020B0502040204020203" pitchFamily="34" charset="0"/>
                          <a:ea typeface="Segoe UI Symbol" panose="020B0502040204020203" pitchFamily="34" charset="0"/>
                        </a:rPr>
                        <a:t>1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tx1"/>
                          </a:solidFill>
                          <a:latin typeface="Segoe UI Symbol" panose="020B0502040204020203" pitchFamily="34" charset="0"/>
                          <a:ea typeface="Segoe UI Symbol" panose="020B0502040204020203" pitchFamily="34" charset="0"/>
                        </a:rPr>
                        <a:t>1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tx1"/>
                          </a:solidFill>
                          <a:latin typeface="Segoe UI Symbol" panose="020B0502040204020203" pitchFamily="34" charset="0"/>
                          <a:ea typeface="Segoe UI Symbol" panose="020B0502040204020203" pitchFamily="34" charset="0"/>
                        </a:rPr>
                        <a:t>1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74616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Kevin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4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24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tx1"/>
                          </a:solidFill>
                          <a:latin typeface="Segoe UI Symbol" panose="020B0502040204020203" pitchFamily="34" charset="0"/>
                          <a:ea typeface="Segoe UI Symbol" panose="020B0502040204020203" pitchFamily="34" charset="0"/>
                        </a:rPr>
                        <a:t>1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tx1"/>
                          </a:solidFill>
                          <a:latin typeface="Segoe UI Symbol" panose="020B0502040204020203" pitchFamily="34" charset="0"/>
                          <a:ea typeface="Segoe UI Symbol" panose="020B0502040204020203" pitchFamily="34" charset="0"/>
                        </a:rPr>
                        <a:t>1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tx1"/>
                          </a:solidFill>
                          <a:latin typeface="Segoe UI Symbol" panose="020B0502040204020203" pitchFamily="34" charset="0"/>
                          <a:ea typeface="Segoe UI Symbol" panose="020B0502040204020203" pitchFamily="34" charset="0"/>
                        </a:rPr>
                        <a:t>1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11671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Janell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60977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660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EA3CE-8DB0-40A5-B4A6-AFCE2156C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/>
              <a:t>Representation for Recommender Algorithms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03134D-F068-4BC9-B038-F3D5CBDDE3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447" y="1118181"/>
            <a:ext cx="10515600" cy="553811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Is Maria only one person?</a:t>
            </a:r>
          </a:p>
          <a:p>
            <a:r>
              <a:rPr lang="en-US" dirty="0"/>
              <a:t>Maybe not – multiple people share accounts</a:t>
            </a:r>
          </a:p>
          <a:p>
            <a:r>
              <a:rPr lang="en-US" dirty="0"/>
              <a:t>Perhaps the Maria account represents several people in a household? </a:t>
            </a:r>
          </a:p>
          <a:p>
            <a:endParaRPr lang="en-US" b="1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7" name="Table 5">
            <a:extLst>
              <a:ext uri="{FF2B5EF4-FFF2-40B4-BE49-F238E27FC236}">
                <a16:creationId xmlns:a16="http://schemas.microsoft.com/office/drawing/2014/main" id="{49B68930-3698-415F-BC4A-0C5DBC02B8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0156750"/>
              </p:ext>
            </p:extLst>
          </p:nvPr>
        </p:nvGraphicFramePr>
        <p:xfrm>
          <a:off x="356182" y="2950186"/>
          <a:ext cx="11479635" cy="3566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5515">
                  <a:extLst>
                    <a:ext uri="{9D8B030D-6E8A-4147-A177-3AD203B41FA5}">
                      <a16:colId xmlns:a16="http://schemas.microsoft.com/office/drawing/2014/main" val="3315006765"/>
                    </a:ext>
                  </a:extLst>
                </a:gridCol>
                <a:gridCol w="981746">
                  <a:extLst>
                    <a:ext uri="{9D8B030D-6E8A-4147-A177-3AD203B41FA5}">
                      <a16:colId xmlns:a16="http://schemas.microsoft.com/office/drawing/2014/main" val="3127002114"/>
                    </a:ext>
                  </a:extLst>
                </a:gridCol>
                <a:gridCol w="1222684">
                  <a:extLst>
                    <a:ext uri="{9D8B030D-6E8A-4147-A177-3AD203B41FA5}">
                      <a16:colId xmlns:a16="http://schemas.microsoft.com/office/drawing/2014/main" val="318656557"/>
                    </a:ext>
                  </a:extLst>
                </a:gridCol>
                <a:gridCol w="1175657">
                  <a:extLst>
                    <a:ext uri="{9D8B030D-6E8A-4147-A177-3AD203B41FA5}">
                      <a16:colId xmlns:a16="http://schemas.microsoft.com/office/drawing/2014/main" val="1366709276"/>
                    </a:ext>
                  </a:extLst>
                </a:gridCol>
                <a:gridCol w="1165207">
                  <a:extLst>
                    <a:ext uri="{9D8B030D-6E8A-4147-A177-3AD203B41FA5}">
                      <a16:colId xmlns:a16="http://schemas.microsoft.com/office/drawing/2014/main" val="1427667145"/>
                    </a:ext>
                  </a:extLst>
                </a:gridCol>
                <a:gridCol w="893499">
                  <a:extLst>
                    <a:ext uri="{9D8B030D-6E8A-4147-A177-3AD203B41FA5}">
                      <a16:colId xmlns:a16="http://schemas.microsoft.com/office/drawing/2014/main" val="119783762"/>
                    </a:ext>
                  </a:extLst>
                </a:gridCol>
                <a:gridCol w="1327186">
                  <a:extLst>
                    <a:ext uri="{9D8B030D-6E8A-4147-A177-3AD203B41FA5}">
                      <a16:colId xmlns:a16="http://schemas.microsoft.com/office/drawing/2014/main" val="1621842492"/>
                    </a:ext>
                  </a:extLst>
                </a:gridCol>
                <a:gridCol w="1572768">
                  <a:extLst>
                    <a:ext uri="{9D8B030D-6E8A-4147-A177-3AD203B41FA5}">
                      <a16:colId xmlns:a16="http://schemas.microsoft.com/office/drawing/2014/main" val="469069415"/>
                    </a:ext>
                  </a:extLst>
                </a:gridCol>
                <a:gridCol w="1865373">
                  <a:extLst>
                    <a:ext uri="{9D8B030D-6E8A-4147-A177-3AD203B41FA5}">
                      <a16:colId xmlns:a16="http://schemas.microsoft.com/office/drawing/2014/main" val="25571072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Star Wars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The Matrix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Green Book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Frozen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Lady Bird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Jurassic Park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Schindler’s List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My Neighbor</a:t>
                      </a:r>
                    </a:p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Totoro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31126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Mary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25800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Bob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25445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Raj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tx1"/>
                          </a:solidFill>
                          <a:latin typeface="Segoe UI Symbol" panose="020B0502040204020203" pitchFamily="34" charset="0"/>
                          <a:ea typeface="Segoe UI Symbol" panose="020B0502040204020203" pitchFamily="34" charset="0"/>
                        </a:rPr>
                        <a:t>4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tx1"/>
                          </a:solidFill>
                          <a:latin typeface="Segoe UI Symbol" panose="020B0502040204020203" pitchFamily="34" charset="0"/>
                          <a:ea typeface="Segoe UI Symbol" panose="020B0502040204020203" pitchFamily="34" charset="0"/>
                        </a:rPr>
                        <a:t>5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41085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Maria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tx1"/>
                          </a:solidFill>
                          <a:latin typeface="Segoe UI Symbol" panose="020B0502040204020203" pitchFamily="34" charset="0"/>
                          <a:ea typeface="Segoe UI Symbol" panose="020B0502040204020203" pitchFamily="34" charset="0"/>
                        </a:rPr>
                        <a:t>3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tx1"/>
                          </a:solidFill>
                          <a:latin typeface="Segoe UI Symbol" panose="020B0502040204020203" pitchFamily="34" charset="0"/>
                          <a:ea typeface="Segoe UI Symbol" panose="020B0502040204020203" pitchFamily="34" charset="0"/>
                        </a:rPr>
                        <a:t>4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tx1"/>
                          </a:solidFill>
                          <a:latin typeface="Segoe UI Symbol" panose="020B0502040204020203" pitchFamily="34" charset="0"/>
                          <a:ea typeface="Segoe UI Symbol" panose="020B0502040204020203" pitchFamily="34" charset="0"/>
                        </a:rPr>
                        <a:t>5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tx1"/>
                          </a:solidFill>
                          <a:latin typeface="Segoe UI Symbol" panose="020B0502040204020203" pitchFamily="34" charset="0"/>
                          <a:ea typeface="Segoe UI Symbol" panose="020B0502040204020203" pitchFamily="34" charset="0"/>
                        </a:rPr>
                        <a:t>4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tx1"/>
                          </a:solidFill>
                          <a:latin typeface="Segoe UI Symbol" panose="020B0502040204020203" pitchFamily="34" charset="0"/>
                          <a:ea typeface="Segoe UI Symbol" panose="020B0502040204020203" pitchFamily="34" charset="0"/>
                        </a:rPr>
                        <a:t>3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tx1"/>
                          </a:solidFill>
                          <a:latin typeface="Segoe UI Symbol" panose="020B0502040204020203" pitchFamily="34" charset="0"/>
                          <a:ea typeface="Segoe UI Symbol" panose="020B0502040204020203" pitchFamily="34" charset="0"/>
                        </a:rPr>
                        <a:t>5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74616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Kevin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11671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Janell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60977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25307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EA3CE-8DB0-40A5-B4A6-AFCE2156C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/>
              <a:t>Representation for Recommender Algorithms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03134D-F068-4BC9-B038-F3D5CBDDE3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447" y="1327186"/>
            <a:ext cx="5758703" cy="532910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Graph representation of utility matrix </a:t>
            </a:r>
          </a:p>
          <a:p>
            <a:r>
              <a:rPr lang="en-US" dirty="0"/>
              <a:t>One type of node represents users  </a:t>
            </a:r>
          </a:p>
          <a:p>
            <a:r>
              <a:rPr lang="en-US" dirty="0"/>
              <a:t>One type of node represents items</a:t>
            </a:r>
          </a:p>
          <a:p>
            <a:r>
              <a:rPr lang="en-US" dirty="0"/>
              <a:t>Weighted edges associate users and items – e.g. item ratings or similarity</a:t>
            </a:r>
          </a:p>
          <a:p>
            <a:r>
              <a:rPr lang="en-US" dirty="0"/>
              <a:t>Is a bipartite graph   </a:t>
            </a:r>
          </a:p>
          <a:p>
            <a:r>
              <a:rPr lang="en-US" dirty="0"/>
              <a:t>Graph representation is inherently sparse    </a:t>
            </a:r>
          </a:p>
          <a:p>
            <a:r>
              <a:rPr lang="en-US" dirty="0"/>
              <a:t>Many state of the art recommender algorithms are graph-based </a:t>
            </a:r>
          </a:p>
          <a:p>
            <a:endParaRPr lang="en-US" dirty="0"/>
          </a:p>
          <a:p>
            <a:pPr marL="0" indent="0">
              <a:buNone/>
            </a:pPr>
            <a:endParaRPr lang="en-US" b="1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0B003ABD-3B39-AA0F-C112-9FF29515597C}"/>
                  </a:ext>
                </a:extLst>
              </p:cNvPr>
              <p:cNvSpPr/>
              <p:nvPr/>
            </p:nvSpPr>
            <p:spPr>
              <a:xfrm>
                <a:off x="7216346" y="1280984"/>
                <a:ext cx="624016" cy="62099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0B003ABD-3B39-AA0F-C112-9FF2951559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6346" y="1280984"/>
                <a:ext cx="624016" cy="620993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4CD2F272-2434-64FF-D92F-AB91DB06A68C}"/>
                  </a:ext>
                </a:extLst>
              </p:cNvPr>
              <p:cNvSpPr/>
              <p:nvPr/>
            </p:nvSpPr>
            <p:spPr>
              <a:xfrm>
                <a:off x="7216346" y="2196843"/>
                <a:ext cx="624016" cy="62099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4CD2F272-2434-64FF-D92F-AB91DB06A6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6346" y="2196843"/>
                <a:ext cx="624016" cy="620993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25C57D4C-A77C-6F58-3A21-A537D6712A65}"/>
                  </a:ext>
                </a:extLst>
              </p:cNvPr>
              <p:cNvSpPr/>
              <p:nvPr/>
            </p:nvSpPr>
            <p:spPr>
              <a:xfrm>
                <a:off x="7197811" y="3112702"/>
                <a:ext cx="624016" cy="62099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25C57D4C-A77C-6F58-3A21-A537D6712A6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7811" y="3112702"/>
                <a:ext cx="624016" cy="620993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8E6A96DA-B62A-E446-81C8-55FF1C571022}"/>
                  </a:ext>
                </a:extLst>
              </p:cNvPr>
              <p:cNvSpPr/>
              <p:nvPr/>
            </p:nvSpPr>
            <p:spPr>
              <a:xfrm>
                <a:off x="7197811" y="4944420"/>
                <a:ext cx="624016" cy="62099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8E6A96DA-B62A-E446-81C8-55FF1C5710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7811" y="4944420"/>
                <a:ext cx="624016" cy="620993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AA3F876B-B76B-CD0C-769A-B3BB6746FE10}"/>
              </a:ext>
            </a:extLst>
          </p:cNvPr>
          <p:cNvSpPr txBox="1"/>
          <p:nvPr/>
        </p:nvSpPr>
        <p:spPr>
          <a:xfrm rot="5400000">
            <a:off x="7346092" y="4059786"/>
            <a:ext cx="6240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0229F326-74FF-9E08-FFB0-9F135AAB8E47}"/>
                  </a:ext>
                </a:extLst>
              </p:cNvPr>
              <p:cNvSpPr/>
              <p:nvPr/>
            </p:nvSpPr>
            <p:spPr>
              <a:xfrm>
                <a:off x="10235514" y="1280984"/>
                <a:ext cx="624016" cy="62099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0229F326-74FF-9E08-FFB0-9F135AAB8E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35514" y="1280984"/>
                <a:ext cx="624016" cy="620993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4C9DC023-0357-C181-F7B3-A8E7123A814F}"/>
                  </a:ext>
                </a:extLst>
              </p:cNvPr>
              <p:cNvSpPr/>
              <p:nvPr/>
            </p:nvSpPr>
            <p:spPr>
              <a:xfrm>
                <a:off x="10235514" y="2196843"/>
                <a:ext cx="624016" cy="62099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4C9DC023-0357-C181-F7B3-A8E7123A81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35514" y="2196843"/>
                <a:ext cx="624016" cy="620993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12F2A8B9-F539-A03B-7AC8-4CE9350D0FD8}"/>
                  </a:ext>
                </a:extLst>
              </p:cNvPr>
              <p:cNvSpPr/>
              <p:nvPr/>
            </p:nvSpPr>
            <p:spPr>
              <a:xfrm>
                <a:off x="10216979" y="3112702"/>
                <a:ext cx="624016" cy="62099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12F2A8B9-F539-A03B-7AC8-4CE9350D0F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16979" y="3112702"/>
                <a:ext cx="624016" cy="620993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DB79B89C-9AAF-6E43-E435-5C3C2230EC56}"/>
                  </a:ext>
                </a:extLst>
              </p:cNvPr>
              <p:cNvSpPr/>
              <p:nvPr/>
            </p:nvSpPr>
            <p:spPr>
              <a:xfrm>
                <a:off x="10216979" y="4944420"/>
                <a:ext cx="624016" cy="62099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DB79B89C-9AAF-6E43-E435-5C3C2230EC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16979" y="4944420"/>
                <a:ext cx="624016" cy="620993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6AE2823C-C436-6FB8-716C-C896D7BAA916}"/>
              </a:ext>
            </a:extLst>
          </p:cNvPr>
          <p:cNvSpPr txBox="1"/>
          <p:nvPr/>
        </p:nvSpPr>
        <p:spPr>
          <a:xfrm rot="5400000">
            <a:off x="10365260" y="4059786"/>
            <a:ext cx="6240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…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EF45984-64B8-EB5D-2C3C-391EC67CFC9D}"/>
              </a:ext>
            </a:extLst>
          </p:cNvPr>
          <p:cNvCxnSpPr>
            <a:stCxn id="4" idx="6"/>
            <a:endCxn id="12" idx="2"/>
          </p:cNvCxnSpPr>
          <p:nvPr/>
        </p:nvCxnSpPr>
        <p:spPr>
          <a:xfrm>
            <a:off x="7840362" y="1591481"/>
            <a:ext cx="2376617" cy="183171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6425FE6-956D-6931-5C10-7B2505CB391A}"/>
              </a:ext>
            </a:extLst>
          </p:cNvPr>
          <p:cNvCxnSpPr>
            <a:cxnSpLocks/>
            <a:stCxn id="4" idx="6"/>
            <a:endCxn id="10" idx="2"/>
          </p:cNvCxnSpPr>
          <p:nvPr/>
        </p:nvCxnSpPr>
        <p:spPr>
          <a:xfrm>
            <a:off x="7840362" y="1591481"/>
            <a:ext cx="2395152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1069878-B52E-E175-FB7F-52E1C831DB41}"/>
              </a:ext>
            </a:extLst>
          </p:cNvPr>
          <p:cNvCxnSpPr>
            <a:cxnSpLocks/>
            <a:stCxn id="6" idx="6"/>
            <a:endCxn id="13" idx="2"/>
          </p:cNvCxnSpPr>
          <p:nvPr/>
        </p:nvCxnSpPr>
        <p:spPr>
          <a:xfrm>
            <a:off x="7821827" y="3423199"/>
            <a:ext cx="2395152" cy="183171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00E1441-9112-257A-4262-325000DDC891}"/>
              </a:ext>
            </a:extLst>
          </p:cNvPr>
          <p:cNvCxnSpPr>
            <a:cxnSpLocks/>
            <a:stCxn id="6" idx="6"/>
            <a:endCxn id="12" idx="2"/>
          </p:cNvCxnSpPr>
          <p:nvPr/>
        </p:nvCxnSpPr>
        <p:spPr>
          <a:xfrm>
            <a:off x="7821827" y="3423199"/>
            <a:ext cx="2395152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9E11619-8A8C-8642-4354-317880D93784}"/>
              </a:ext>
            </a:extLst>
          </p:cNvPr>
          <p:cNvCxnSpPr>
            <a:cxnSpLocks/>
            <a:stCxn id="8" idx="6"/>
          </p:cNvCxnSpPr>
          <p:nvPr/>
        </p:nvCxnSpPr>
        <p:spPr>
          <a:xfrm flipV="1">
            <a:off x="7821827" y="3423199"/>
            <a:ext cx="2395152" cy="183171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AF71378-C3CD-A26D-2CFA-89E54093D098}"/>
              </a:ext>
            </a:extLst>
          </p:cNvPr>
          <p:cNvCxnSpPr>
            <a:cxnSpLocks/>
            <a:stCxn id="6" idx="6"/>
            <a:endCxn id="11" idx="2"/>
          </p:cNvCxnSpPr>
          <p:nvPr/>
        </p:nvCxnSpPr>
        <p:spPr>
          <a:xfrm flipV="1">
            <a:off x="7821827" y="2507340"/>
            <a:ext cx="2413687" cy="91585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AD569EB-366F-D041-514B-BC17E280D717}"/>
              </a:ext>
            </a:extLst>
          </p:cNvPr>
          <p:cNvCxnSpPr>
            <a:cxnSpLocks/>
          </p:cNvCxnSpPr>
          <p:nvPr/>
        </p:nvCxnSpPr>
        <p:spPr>
          <a:xfrm flipV="1">
            <a:off x="7821827" y="1591481"/>
            <a:ext cx="2413687" cy="91585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B25A1BE4-D71B-127B-172E-3C5AAC3D54E7}"/>
              </a:ext>
            </a:extLst>
          </p:cNvPr>
          <p:cNvCxnSpPr>
            <a:cxnSpLocks/>
            <a:stCxn id="5" idx="6"/>
            <a:endCxn id="13" idx="2"/>
          </p:cNvCxnSpPr>
          <p:nvPr/>
        </p:nvCxnSpPr>
        <p:spPr>
          <a:xfrm>
            <a:off x="7840362" y="2507340"/>
            <a:ext cx="2376617" cy="274757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A64C8FCB-2F07-D335-2F2C-F79CB6F3D6CC}"/>
              </a:ext>
            </a:extLst>
          </p:cNvPr>
          <p:cNvCxnSpPr>
            <a:cxnSpLocks/>
            <a:stCxn id="8" idx="6"/>
            <a:endCxn id="11" idx="2"/>
          </p:cNvCxnSpPr>
          <p:nvPr/>
        </p:nvCxnSpPr>
        <p:spPr>
          <a:xfrm flipV="1">
            <a:off x="7821827" y="2507340"/>
            <a:ext cx="2413687" cy="274757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3519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8" grpId="0" animBg="1"/>
      <p:bldP spid="9" grpId="0"/>
      <p:bldP spid="10" grpId="0" animBg="1"/>
      <p:bldP spid="11" grpId="0" animBg="1"/>
      <p:bldP spid="12" grpId="0" animBg="1"/>
      <p:bldP spid="13" grpId="0" animBg="1"/>
      <p:bldP spid="1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58AC0D-3966-B202-2413-9A25A8A0FD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F9004F-AA36-BDDA-62B0-F452625D2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/>
              <a:t>Representation for Recommender Algorithms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1434A9B-90FE-E650-1142-B65665D986B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75447" y="1327186"/>
                <a:ext cx="5758703" cy="532910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Graph representation of utility matrix </a:t>
                </a:r>
              </a:p>
              <a:p>
                <a:r>
                  <a:rPr lang="en-US" dirty="0"/>
                  <a:t>One type of node represents users  </a:t>
                </a:r>
              </a:p>
              <a:p>
                <a:r>
                  <a:rPr lang="en-US" dirty="0"/>
                  <a:t>One type of node represents items</a:t>
                </a:r>
              </a:p>
              <a:p>
                <a:r>
                  <a:rPr lang="en-US" dirty="0"/>
                  <a:t>Bipartite graph is ideal for a sparse representation as K,V pairs </a:t>
                </a:r>
              </a:p>
              <a:p>
                <a:pPr lvl="1"/>
                <a:r>
                  <a:rPr lang="en-US" dirty="0"/>
                  <a:t>Keys are user, item tuple,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Values are ratings, </a:t>
                </a:r>
                <a:r>
                  <a:rPr lang="en-US" i="1" dirty="0"/>
                  <a:t>R</a:t>
                </a:r>
                <a:r>
                  <a:rPr lang="en-US" dirty="0"/>
                  <a:t> </a:t>
                </a:r>
              </a:p>
              <a:p>
                <a:r>
                  <a:rPr lang="en-US" dirty="0"/>
                  <a:t>Graph representation maps well to graph database  </a:t>
                </a:r>
              </a:p>
              <a:p>
                <a:pPr marL="0" indent="0">
                  <a:buNone/>
                </a:pPr>
                <a:endParaRPr lang="en-US" b="1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1434A9B-90FE-E650-1142-B65665D986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75447" y="1327186"/>
                <a:ext cx="5758703" cy="5329108"/>
              </a:xfrm>
              <a:blipFill>
                <a:blip r:embed="rId2"/>
                <a:stretch>
                  <a:fillRect l="-2116" t="-1945" r="-4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A588306F-922A-4B45-5540-77C4EC176419}"/>
                  </a:ext>
                </a:extLst>
              </p:cNvPr>
              <p:cNvSpPr/>
              <p:nvPr/>
            </p:nvSpPr>
            <p:spPr>
              <a:xfrm>
                <a:off x="7216346" y="1280984"/>
                <a:ext cx="624016" cy="62099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A588306F-922A-4B45-5540-77C4EC1764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6346" y="1280984"/>
                <a:ext cx="624016" cy="620993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F878CE89-84C7-18B9-64B7-72EB5B1EF4EE}"/>
                  </a:ext>
                </a:extLst>
              </p:cNvPr>
              <p:cNvSpPr/>
              <p:nvPr/>
            </p:nvSpPr>
            <p:spPr>
              <a:xfrm>
                <a:off x="7216346" y="2196843"/>
                <a:ext cx="624016" cy="62099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F878CE89-84C7-18B9-64B7-72EB5B1EF4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6346" y="2196843"/>
                <a:ext cx="624016" cy="620993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80EFC37F-E61A-901F-D4E2-94405BC8AB1B}"/>
                  </a:ext>
                </a:extLst>
              </p:cNvPr>
              <p:cNvSpPr/>
              <p:nvPr/>
            </p:nvSpPr>
            <p:spPr>
              <a:xfrm>
                <a:off x="7197811" y="3112702"/>
                <a:ext cx="624016" cy="62099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80EFC37F-E61A-901F-D4E2-94405BC8AB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7811" y="3112702"/>
                <a:ext cx="624016" cy="620993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8C8A6725-B12D-797A-8928-80E4872C5A8E}"/>
                  </a:ext>
                </a:extLst>
              </p:cNvPr>
              <p:cNvSpPr/>
              <p:nvPr/>
            </p:nvSpPr>
            <p:spPr>
              <a:xfrm>
                <a:off x="7197811" y="4944420"/>
                <a:ext cx="624016" cy="62099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8C8A6725-B12D-797A-8928-80E4872C5A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7811" y="4944420"/>
                <a:ext cx="624016" cy="620993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32A7AF5E-74CF-DFBF-B666-43FD1DF2E298}"/>
              </a:ext>
            </a:extLst>
          </p:cNvPr>
          <p:cNvSpPr txBox="1"/>
          <p:nvPr/>
        </p:nvSpPr>
        <p:spPr>
          <a:xfrm rot="5400000">
            <a:off x="7346092" y="4059786"/>
            <a:ext cx="6240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D8DF9D6D-92F4-F1DD-BA65-A475871304EB}"/>
                  </a:ext>
                </a:extLst>
              </p:cNvPr>
              <p:cNvSpPr/>
              <p:nvPr/>
            </p:nvSpPr>
            <p:spPr>
              <a:xfrm>
                <a:off x="10235514" y="1280984"/>
                <a:ext cx="624016" cy="62099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D8DF9D6D-92F4-F1DD-BA65-A475871304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35514" y="1280984"/>
                <a:ext cx="624016" cy="620993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953A9255-4BE0-D48C-2430-0B3005A5B016}"/>
                  </a:ext>
                </a:extLst>
              </p:cNvPr>
              <p:cNvSpPr/>
              <p:nvPr/>
            </p:nvSpPr>
            <p:spPr>
              <a:xfrm>
                <a:off x="10235514" y="2196843"/>
                <a:ext cx="624016" cy="62099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953A9255-4BE0-D48C-2430-0B3005A5B0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35514" y="2196843"/>
                <a:ext cx="624016" cy="620993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E8F39CB7-485E-2567-F88A-F9B1BF9C0ED8}"/>
                  </a:ext>
                </a:extLst>
              </p:cNvPr>
              <p:cNvSpPr/>
              <p:nvPr/>
            </p:nvSpPr>
            <p:spPr>
              <a:xfrm>
                <a:off x="10216979" y="3112702"/>
                <a:ext cx="624016" cy="62099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E8F39CB7-485E-2567-F88A-F9B1BF9C0E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16979" y="3112702"/>
                <a:ext cx="624016" cy="620993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4D3320B4-D5DE-246C-17EA-46B9A142F638}"/>
                  </a:ext>
                </a:extLst>
              </p:cNvPr>
              <p:cNvSpPr/>
              <p:nvPr/>
            </p:nvSpPr>
            <p:spPr>
              <a:xfrm>
                <a:off x="10216979" y="4944420"/>
                <a:ext cx="624016" cy="62099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4D3320B4-D5DE-246C-17EA-46B9A142F6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16979" y="4944420"/>
                <a:ext cx="624016" cy="620993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34727E81-AAA6-4FBB-EBD7-D2ADA216B7CD}"/>
              </a:ext>
            </a:extLst>
          </p:cNvPr>
          <p:cNvSpPr txBox="1"/>
          <p:nvPr/>
        </p:nvSpPr>
        <p:spPr>
          <a:xfrm rot="5400000">
            <a:off x="10365260" y="4059786"/>
            <a:ext cx="6240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…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4DE8260-6400-50B3-45FE-3A6483F8F013}"/>
              </a:ext>
            </a:extLst>
          </p:cNvPr>
          <p:cNvCxnSpPr>
            <a:stCxn id="4" idx="6"/>
            <a:endCxn id="12" idx="2"/>
          </p:cNvCxnSpPr>
          <p:nvPr/>
        </p:nvCxnSpPr>
        <p:spPr>
          <a:xfrm>
            <a:off x="7840362" y="1591481"/>
            <a:ext cx="2376617" cy="183171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53D6CD4-7D0C-ABAF-E6B2-14428CE5BC5D}"/>
              </a:ext>
            </a:extLst>
          </p:cNvPr>
          <p:cNvCxnSpPr>
            <a:cxnSpLocks/>
            <a:stCxn id="4" idx="6"/>
            <a:endCxn id="10" idx="2"/>
          </p:cNvCxnSpPr>
          <p:nvPr/>
        </p:nvCxnSpPr>
        <p:spPr>
          <a:xfrm>
            <a:off x="7840362" y="1591481"/>
            <a:ext cx="2395152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84630F5-8DA7-F8CC-BC3E-D2A83C1A83DA}"/>
              </a:ext>
            </a:extLst>
          </p:cNvPr>
          <p:cNvCxnSpPr>
            <a:cxnSpLocks/>
            <a:stCxn id="6" idx="6"/>
            <a:endCxn id="13" idx="2"/>
          </p:cNvCxnSpPr>
          <p:nvPr/>
        </p:nvCxnSpPr>
        <p:spPr>
          <a:xfrm>
            <a:off x="7821827" y="3423199"/>
            <a:ext cx="2395152" cy="183171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773434E-B084-42B3-D478-5B7D75FD983F}"/>
              </a:ext>
            </a:extLst>
          </p:cNvPr>
          <p:cNvCxnSpPr>
            <a:cxnSpLocks/>
            <a:stCxn id="6" idx="6"/>
            <a:endCxn id="12" idx="2"/>
          </p:cNvCxnSpPr>
          <p:nvPr/>
        </p:nvCxnSpPr>
        <p:spPr>
          <a:xfrm>
            <a:off x="7821827" y="3423199"/>
            <a:ext cx="2395152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A99BCA1-D912-B7DC-60AB-0496DEA1DC58}"/>
              </a:ext>
            </a:extLst>
          </p:cNvPr>
          <p:cNvCxnSpPr>
            <a:cxnSpLocks/>
            <a:stCxn id="8" idx="6"/>
          </p:cNvCxnSpPr>
          <p:nvPr/>
        </p:nvCxnSpPr>
        <p:spPr>
          <a:xfrm flipV="1">
            <a:off x="7821827" y="3423199"/>
            <a:ext cx="2395152" cy="183171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278AFA6-8CB1-0E5A-6CA4-521639950A5A}"/>
              </a:ext>
            </a:extLst>
          </p:cNvPr>
          <p:cNvCxnSpPr>
            <a:cxnSpLocks/>
            <a:stCxn id="6" idx="6"/>
            <a:endCxn id="11" idx="2"/>
          </p:cNvCxnSpPr>
          <p:nvPr/>
        </p:nvCxnSpPr>
        <p:spPr>
          <a:xfrm flipV="1">
            <a:off x="7821827" y="2507340"/>
            <a:ext cx="2413687" cy="91585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AAC13BC-BFC2-411E-1039-A6FE6A6CA1DB}"/>
              </a:ext>
            </a:extLst>
          </p:cNvPr>
          <p:cNvCxnSpPr>
            <a:cxnSpLocks/>
          </p:cNvCxnSpPr>
          <p:nvPr/>
        </p:nvCxnSpPr>
        <p:spPr>
          <a:xfrm flipV="1">
            <a:off x="7821827" y="1591481"/>
            <a:ext cx="2413687" cy="91585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D4250A5-82A7-93F7-9901-7D4F3D98EC03}"/>
              </a:ext>
            </a:extLst>
          </p:cNvPr>
          <p:cNvCxnSpPr>
            <a:cxnSpLocks/>
            <a:stCxn id="5" idx="6"/>
            <a:endCxn id="13" idx="2"/>
          </p:cNvCxnSpPr>
          <p:nvPr/>
        </p:nvCxnSpPr>
        <p:spPr>
          <a:xfrm>
            <a:off x="7840362" y="2507340"/>
            <a:ext cx="2376617" cy="274757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3A15F273-E5EB-AC51-EEBB-DA5616E67631}"/>
              </a:ext>
            </a:extLst>
          </p:cNvPr>
          <p:cNvCxnSpPr>
            <a:cxnSpLocks/>
            <a:stCxn id="8" idx="6"/>
            <a:endCxn id="11" idx="2"/>
          </p:cNvCxnSpPr>
          <p:nvPr/>
        </p:nvCxnSpPr>
        <p:spPr>
          <a:xfrm flipV="1">
            <a:off x="7821827" y="2507340"/>
            <a:ext cx="2413687" cy="274757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4131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EA3CE-8DB0-40A5-B4A6-AFCE2156C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/>
              <a:t>Why Recommender Systems?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03134D-F068-4BC9-B038-F3D5CBDDE3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447" y="1208868"/>
            <a:ext cx="10515600" cy="544742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Catalogs of user choices are growing</a:t>
            </a:r>
          </a:p>
          <a:p>
            <a:r>
              <a:rPr lang="en-US" dirty="0"/>
              <a:t>In the physical world user choice is limited to small number of items</a:t>
            </a:r>
          </a:p>
          <a:p>
            <a:pPr lvl="1"/>
            <a:r>
              <a:rPr lang="en-US" dirty="0"/>
              <a:t>Items on the shelves of a store</a:t>
            </a:r>
          </a:p>
          <a:p>
            <a:pPr lvl="1"/>
            <a:r>
              <a:rPr lang="en-US" dirty="0"/>
              <a:t>News articles printed on paper</a:t>
            </a:r>
          </a:p>
          <a:p>
            <a:pPr lvl="1"/>
            <a:r>
              <a:rPr lang="en-US" dirty="0"/>
              <a:t>Books in a book store</a:t>
            </a:r>
          </a:p>
          <a:p>
            <a:pPr lvl="1"/>
            <a:r>
              <a:rPr lang="en-US" dirty="0"/>
              <a:t>Music in a music store</a:t>
            </a:r>
          </a:p>
          <a:p>
            <a:pPr lvl="1"/>
            <a:r>
              <a:rPr lang="en-US" dirty="0"/>
              <a:t>People submitting paper resumes for a job</a:t>
            </a:r>
          </a:p>
          <a:p>
            <a:pPr lvl="1"/>
            <a:r>
              <a:rPr lang="en-US" dirty="0"/>
              <a:t>Movies at a theater</a:t>
            </a:r>
          </a:p>
          <a:p>
            <a:pPr lvl="1"/>
            <a:r>
              <a:rPr lang="en-US" dirty="0"/>
              <a:t>…</a:t>
            </a:r>
          </a:p>
          <a:p>
            <a:r>
              <a:rPr lang="en-US" dirty="0"/>
              <a:t>But, in the online word the choices are nearly limitless </a:t>
            </a:r>
          </a:p>
          <a:p>
            <a:pPr lvl="1"/>
            <a:r>
              <a:rPr lang="en-US" dirty="0"/>
              <a:t>Choice is no longer limited by physical constraints</a:t>
            </a:r>
          </a:p>
          <a:p>
            <a:pPr lvl="1"/>
            <a:r>
              <a:rPr lang="en-US" dirty="0"/>
              <a:t>Most of the choices are rarely purchased</a:t>
            </a:r>
          </a:p>
          <a:p>
            <a:pPr lvl="1"/>
            <a:r>
              <a:rPr lang="en-US" dirty="0"/>
              <a:t>Users will rarely find these choices on their own</a:t>
            </a:r>
          </a:p>
          <a:p>
            <a:pPr lvl="1"/>
            <a:r>
              <a:rPr lang="en-US" dirty="0"/>
              <a:t>This is known as the </a:t>
            </a:r>
            <a:r>
              <a:rPr lang="en-US" b="1" dirty="0"/>
              <a:t>long tail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9514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72B41D70-8836-483A-8138-BCB7A352D4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85165" y="1784284"/>
            <a:ext cx="9685343" cy="2015419"/>
          </a:xfrm>
        </p:spPr>
        <p:txBody>
          <a:bodyPr>
            <a:normAutofit/>
          </a:bodyPr>
          <a:lstStyle/>
          <a:p>
            <a:r>
              <a:rPr lang="en-US" sz="4400" b="1" dirty="0"/>
              <a:t>Extending the Representation   </a:t>
            </a:r>
          </a:p>
        </p:txBody>
      </p:sp>
    </p:spTree>
    <p:extLst>
      <p:ext uri="{BB962C8B-B14F-4D97-AF65-F5344CB8AC3E}">
        <p14:creationId xmlns:p14="http://schemas.microsoft.com/office/powerpoint/2010/main" val="5097055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B9F39E-83F4-6C50-E38A-540C6C55B9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7721A7F-7E5F-03D8-D098-B40B54F253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84792"/>
            <a:ext cx="10540257" cy="50732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6BE9117-A581-BA79-9009-D26E9199BB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/>
              <a:t>Recommender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A7F476-0E6B-15F0-ADD6-9E84C3E1BD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0761" y="1234698"/>
            <a:ext cx="11059393" cy="50804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Context-aware recommender for improved personalization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A33FA7-FEB5-1931-1C13-360449925262}"/>
              </a:ext>
            </a:extLst>
          </p:cNvPr>
          <p:cNvSpPr txBox="1"/>
          <p:nvPr/>
        </p:nvSpPr>
        <p:spPr>
          <a:xfrm>
            <a:off x="3808207" y="6334780"/>
            <a:ext cx="36683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Figure from </a:t>
            </a:r>
            <a:r>
              <a:rPr lang="en-US" sz="1400" u="sng" dirty="0">
                <a:hlinkClick r:id="rId3"/>
              </a:rPr>
              <a:t>Revisiting Recommender Systems: An Investigative Survey. Ibrahim, et. al, 2025</a:t>
            </a:r>
            <a:endParaRPr lang="en-US" sz="140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059A327-FEE9-CF0F-DCDB-1C4E6913501B}"/>
              </a:ext>
            </a:extLst>
          </p:cNvPr>
          <p:cNvSpPr/>
          <p:nvPr/>
        </p:nvSpPr>
        <p:spPr>
          <a:xfrm rot="2668442">
            <a:off x="5075573" y="2035017"/>
            <a:ext cx="1521249" cy="2626577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1975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05BF73-1211-489B-3BAF-CFE4A1DE72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C30AF-89D5-548A-5642-9CCB0232D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5447" y="370504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/>
              <a:t>Extending the Representation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08342A-248C-AF41-1752-5A0BCE4530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447" y="1327186"/>
            <a:ext cx="10515600" cy="532910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How can we add </a:t>
            </a:r>
            <a:r>
              <a:rPr lang="en-US" b="1" dirty="0"/>
              <a:t>context</a:t>
            </a:r>
            <a:r>
              <a:rPr lang="en-US" dirty="0"/>
              <a:t> to the representation to improve </a:t>
            </a:r>
            <a:r>
              <a:rPr lang="en-US" b="1" dirty="0"/>
              <a:t>personalization</a:t>
            </a:r>
            <a:r>
              <a:rPr lang="en-US" dirty="0"/>
              <a:t>? </a:t>
            </a:r>
          </a:p>
          <a:p>
            <a:r>
              <a:rPr lang="en-US" dirty="0"/>
              <a:t>Extend the utility matrix  </a:t>
            </a:r>
          </a:p>
          <a:p>
            <a:r>
              <a:rPr lang="en-US" dirty="0"/>
              <a:t>Add </a:t>
            </a:r>
            <a:r>
              <a:rPr lang="en-US" b="1" dirty="0"/>
              <a:t>context</a:t>
            </a:r>
            <a:r>
              <a:rPr lang="en-US" dirty="0"/>
              <a:t> dimensions to utility matrix     </a:t>
            </a:r>
          </a:p>
          <a:p>
            <a:r>
              <a:rPr lang="en-US" dirty="0"/>
              <a:t>Example: for each rating or interaction</a:t>
            </a:r>
          </a:p>
          <a:p>
            <a:pPr lvl="1"/>
            <a:r>
              <a:rPr lang="en-US" dirty="0"/>
              <a:t>Time of day  </a:t>
            </a:r>
          </a:p>
          <a:p>
            <a:pPr lvl="1"/>
            <a:r>
              <a:rPr lang="en-US" dirty="0"/>
              <a:t>Location </a:t>
            </a:r>
          </a:p>
          <a:p>
            <a:pPr lvl="1"/>
            <a:r>
              <a:rPr lang="en-US" dirty="0"/>
              <a:t>Pages visited   </a:t>
            </a:r>
          </a:p>
          <a:p>
            <a:pPr lvl="1"/>
            <a:r>
              <a:rPr lang="en-US" dirty="0"/>
              <a:t>Reliability metrics </a:t>
            </a:r>
          </a:p>
          <a:p>
            <a:pPr lvl="1"/>
            <a:r>
              <a:rPr lang="en-US" dirty="0"/>
              <a:t>Etc. 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1172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EC0680-F595-91CC-81EC-F6CAB6B4DE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0F43F-D2AB-2DF2-60EC-ADCD2FC19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5447" y="370504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/>
              <a:t>Extending the Representation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A5616E-B77A-E0D2-58BD-307CBC50CB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447" y="1327186"/>
            <a:ext cx="10515600" cy="532910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How can we add context to the representation? </a:t>
            </a:r>
          </a:p>
          <a:p>
            <a:r>
              <a:rPr lang="en-US" dirty="0"/>
              <a:t>Context representation is difficult</a:t>
            </a:r>
          </a:p>
          <a:p>
            <a:r>
              <a:rPr lang="en-US" b="1" dirty="0"/>
              <a:t>High dimensional: </a:t>
            </a:r>
            <a:r>
              <a:rPr lang="en-US" dirty="0"/>
              <a:t>many possible contexts  </a:t>
            </a:r>
          </a:p>
          <a:p>
            <a:r>
              <a:rPr lang="en-US" b="1" dirty="0"/>
              <a:t>Sparse:</a:t>
            </a:r>
            <a:r>
              <a:rPr lang="en-US" dirty="0"/>
              <a:t> only limited context for specific situation    </a:t>
            </a:r>
          </a:p>
          <a:p>
            <a:r>
              <a:rPr lang="en-US" b="1" dirty="0"/>
              <a:t>Cold start problem </a:t>
            </a:r>
          </a:p>
          <a:p>
            <a:pPr lvl="1"/>
            <a:r>
              <a:rPr lang="en-US" dirty="0"/>
              <a:t>Few contexts encountered per user</a:t>
            </a:r>
          </a:p>
          <a:p>
            <a:pPr lvl="1"/>
            <a:r>
              <a:rPr lang="en-US" dirty="0"/>
              <a:t>No context for new user   </a:t>
            </a:r>
          </a:p>
          <a:p>
            <a:r>
              <a:rPr lang="en-US" dirty="0"/>
              <a:t>Need to embed sparse high dimensional vector space 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9749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72B41D70-8836-483A-8138-BCB7A352D4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85165" y="1784284"/>
            <a:ext cx="9685343" cy="2015419"/>
          </a:xfrm>
        </p:spPr>
        <p:txBody>
          <a:bodyPr>
            <a:normAutofit/>
          </a:bodyPr>
          <a:lstStyle/>
          <a:p>
            <a:r>
              <a:rPr lang="en-US" sz="4400" b="1" dirty="0"/>
              <a:t>Content Based Recommenders</a:t>
            </a:r>
          </a:p>
        </p:txBody>
      </p:sp>
    </p:spTree>
    <p:extLst>
      <p:ext uri="{BB962C8B-B14F-4D97-AF65-F5344CB8AC3E}">
        <p14:creationId xmlns:p14="http://schemas.microsoft.com/office/powerpoint/2010/main" val="17834823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EA3CE-8DB0-40A5-B4A6-AFCE2156C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/>
              <a:t>Content Based Recommenders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03134D-F068-4BC9-B038-F3D5CBDDE3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447" y="1327186"/>
            <a:ext cx="10515600" cy="532910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How can we build a </a:t>
            </a:r>
            <a:r>
              <a:rPr lang="en-US" b="1" dirty="0"/>
              <a:t>content-based recommender?</a:t>
            </a:r>
            <a:endParaRPr lang="en-US" dirty="0"/>
          </a:p>
          <a:p>
            <a:r>
              <a:rPr lang="en-US" dirty="0"/>
              <a:t>Based on similarity of item profiles</a:t>
            </a:r>
          </a:p>
          <a:p>
            <a:r>
              <a:rPr lang="en-US" dirty="0"/>
              <a:t>Is an unsupervised </a:t>
            </a:r>
            <a:r>
              <a:rPr lang="en-US" b="1" dirty="0"/>
              <a:t>similarity search</a:t>
            </a:r>
          </a:p>
          <a:p>
            <a:r>
              <a:rPr lang="en-US" dirty="0"/>
              <a:t>Can use most any similarity metric, with default of cosine</a:t>
            </a:r>
          </a:p>
          <a:p>
            <a:r>
              <a:rPr lang="en-US" dirty="0"/>
              <a:t>Goal: Recommend related items to user</a:t>
            </a:r>
          </a:p>
          <a:p>
            <a:r>
              <a:rPr lang="en-US" dirty="0"/>
              <a:t>Example: recommend movie</a:t>
            </a:r>
          </a:p>
          <a:p>
            <a:pPr lvl="1"/>
            <a:r>
              <a:rPr lang="en-US" dirty="0"/>
              <a:t>Find movies with similar actors, director, writers, etc. to user profile</a:t>
            </a:r>
          </a:p>
          <a:p>
            <a:pPr lvl="1"/>
            <a:endParaRPr lang="en-US" dirty="0"/>
          </a:p>
          <a:p>
            <a:endParaRPr lang="en-US" b="1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7021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933BDD-769C-1268-241F-2A14104166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DD5035-4A54-BED1-A943-87F4460F2A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/>
              <a:t>Recommender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3F2302-F51F-6737-9246-EC8921030F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0761" y="1234698"/>
            <a:ext cx="11059393" cy="50804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Vector nearest neighbor search algorithm for content-based recommender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FCD309-8FEB-7658-17EE-E1645D1A9E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328" y="1687973"/>
            <a:ext cx="10540257" cy="507320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8266464-3E74-5A5F-257C-498EAFF933F0}"/>
              </a:ext>
            </a:extLst>
          </p:cNvPr>
          <p:cNvSpPr txBox="1"/>
          <p:nvPr/>
        </p:nvSpPr>
        <p:spPr>
          <a:xfrm>
            <a:off x="3808207" y="6334780"/>
            <a:ext cx="36683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Figure from </a:t>
            </a:r>
            <a:r>
              <a:rPr lang="en-US" sz="1400" u="sng" dirty="0">
                <a:hlinkClick r:id="rId3"/>
              </a:rPr>
              <a:t>Revisiting Recommender Systems: An Investigative Survey. Ibrahim, et. al, 2025</a:t>
            </a:r>
            <a:endParaRPr lang="en-US" sz="140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4A41D4E-75F4-960E-CCD3-2532D870EC1E}"/>
              </a:ext>
            </a:extLst>
          </p:cNvPr>
          <p:cNvSpPr/>
          <p:nvPr/>
        </p:nvSpPr>
        <p:spPr>
          <a:xfrm rot="2054766">
            <a:off x="7384725" y="3360202"/>
            <a:ext cx="1402223" cy="2576760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A7AAB44-4335-DC1F-A989-15E868A3EC9F}"/>
              </a:ext>
            </a:extLst>
          </p:cNvPr>
          <p:cNvSpPr/>
          <p:nvPr/>
        </p:nvSpPr>
        <p:spPr>
          <a:xfrm rot="3962343">
            <a:off x="8908817" y="1331038"/>
            <a:ext cx="1402223" cy="4284108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3502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EA3CE-8DB0-40A5-B4A6-AFCE2156C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/>
              <a:t>Content Based Recommenders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03134D-F068-4BC9-B038-F3D5CBDDE3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447" y="1149531"/>
            <a:ext cx="10515600" cy="55067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How can we build a </a:t>
            </a:r>
            <a:r>
              <a:rPr lang="en-US" b="1" dirty="0"/>
              <a:t>content-based recommender?</a:t>
            </a:r>
            <a:endParaRPr lang="en-US" dirty="0"/>
          </a:p>
          <a:p>
            <a:r>
              <a:rPr lang="en-US" dirty="0"/>
              <a:t>Item profiles (characteristics)</a:t>
            </a:r>
          </a:p>
          <a:p>
            <a:pPr lvl="1"/>
            <a:r>
              <a:rPr lang="en-US" dirty="0"/>
              <a:t>Acquired from item descriptions</a:t>
            </a:r>
          </a:p>
          <a:p>
            <a:pPr lvl="1"/>
            <a:r>
              <a:rPr lang="en-US" dirty="0"/>
              <a:t>No item cold-start problem</a:t>
            </a:r>
          </a:p>
          <a:p>
            <a:pPr lvl="1"/>
            <a:r>
              <a:rPr lang="en-US" dirty="0"/>
              <a:t>Feature map from embedding </a:t>
            </a:r>
          </a:p>
          <a:p>
            <a:r>
              <a:rPr lang="en-US" dirty="0">
                <a:hlinkClick r:id="rId2"/>
              </a:rPr>
              <a:t>Amazon uses mini-hashing, Luo, 2022, </a:t>
            </a:r>
            <a:r>
              <a:rPr lang="en-US" dirty="0"/>
              <a:t>for large scale Item similarity search   </a:t>
            </a:r>
          </a:p>
          <a:p>
            <a:endParaRPr lang="en-US" dirty="0"/>
          </a:p>
          <a:p>
            <a:pPr lvl="1"/>
            <a:endParaRPr lang="en-US" dirty="0"/>
          </a:p>
          <a:p>
            <a:endParaRPr lang="en-US" b="1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439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EA3CE-8DB0-40A5-B4A6-AFCE2156C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/>
              <a:t>Content Based Recommenders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03134D-F068-4BC9-B038-F3D5CBDDE3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514" y="1078072"/>
            <a:ext cx="11263231" cy="52304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How can we build a </a:t>
            </a:r>
            <a:r>
              <a:rPr lang="en-US" b="1" dirty="0"/>
              <a:t>content-based recommender</a:t>
            </a:r>
            <a:r>
              <a:rPr lang="en-US" dirty="0"/>
              <a:t>?</a:t>
            </a:r>
          </a:p>
          <a:p>
            <a:pPr lvl="1"/>
            <a:endParaRPr lang="en-US" dirty="0"/>
          </a:p>
          <a:p>
            <a:endParaRPr lang="en-US" b="1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026" name="Picture 2" descr="14 Best People Public Domain images | Silhouette, Image, Human silhouette">
            <a:extLst>
              <a:ext uri="{FF2B5EF4-FFF2-40B4-BE49-F238E27FC236}">
                <a16:creationId xmlns:a16="http://schemas.microsoft.com/office/drawing/2014/main" id="{86277AE8-A377-4213-B6D6-F67F3640F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1061" y="1872462"/>
            <a:ext cx="1356826" cy="1131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F13FFBC8-E5F8-451B-AB0F-A33B2A6BD8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8080" y="4899621"/>
            <a:ext cx="573102" cy="1059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Pin on Food and drink vectors in public domain">
            <a:extLst>
              <a:ext uri="{FF2B5EF4-FFF2-40B4-BE49-F238E27FC236}">
                <a16:creationId xmlns:a16="http://schemas.microsoft.com/office/drawing/2014/main" id="{D01855B7-C2FB-4733-9688-ACD3779F79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88" t="-2149" r="13691" b="16343"/>
          <a:stretch/>
        </p:blipFill>
        <p:spPr bwMode="auto">
          <a:xfrm>
            <a:off x="7745235" y="4846601"/>
            <a:ext cx="862148" cy="1070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Sport bottle silhouette fitness equipment Vector Image">
            <a:extLst>
              <a:ext uri="{FF2B5EF4-FFF2-40B4-BE49-F238E27FC236}">
                <a16:creationId xmlns:a16="http://schemas.microsoft.com/office/drawing/2014/main" id="{5AEA7475-4EB4-4ED6-95A6-BE86AA7A7B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58" t="13798" r="23870" b="15715"/>
          <a:stretch/>
        </p:blipFill>
        <p:spPr bwMode="auto">
          <a:xfrm>
            <a:off x="9469531" y="4828011"/>
            <a:ext cx="784956" cy="1246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Sport bottle water solid icon hydro flask Vector Image">
            <a:extLst>
              <a:ext uri="{FF2B5EF4-FFF2-40B4-BE49-F238E27FC236}">
                <a16:creationId xmlns:a16="http://schemas.microsoft.com/office/drawing/2014/main" id="{FA1C0892-BE43-4637-97E2-E1095AC2A9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57" t="21250" r="27664" b="23493"/>
          <a:stretch/>
        </p:blipFill>
        <p:spPr bwMode="auto">
          <a:xfrm>
            <a:off x="8607383" y="4708800"/>
            <a:ext cx="1029355" cy="1441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8B554F33-035B-4E5E-B8BE-C24CCDE04F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6974" y="1963346"/>
            <a:ext cx="573102" cy="1059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>
            <a:extLst>
              <a:ext uri="{FF2B5EF4-FFF2-40B4-BE49-F238E27FC236}">
                <a16:creationId xmlns:a16="http://schemas.microsoft.com/office/drawing/2014/main" id="{FFA4BE12-1F67-42B1-A3D8-C22C0CFA1E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0954" y="4938854"/>
            <a:ext cx="573102" cy="1059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0" descr="Sport bottle silhouette fitness equipment Vector Image">
            <a:extLst>
              <a:ext uri="{FF2B5EF4-FFF2-40B4-BE49-F238E27FC236}">
                <a16:creationId xmlns:a16="http://schemas.microsoft.com/office/drawing/2014/main" id="{0F640782-C90D-4AC3-99BF-74A566A37C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58" t="13798" r="23870" b="15715"/>
          <a:stretch/>
        </p:blipFill>
        <p:spPr bwMode="auto">
          <a:xfrm>
            <a:off x="1235998" y="4867465"/>
            <a:ext cx="784956" cy="1246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F7189EF0-4B51-421F-8CDF-EC764A10ECCB}"/>
              </a:ext>
            </a:extLst>
          </p:cNvPr>
          <p:cNvSpPr/>
          <p:nvPr/>
        </p:nvSpPr>
        <p:spPr>
          <a:xfrm>
            <a:off x="2779775" y="2373572"/>
            <a:ext cx="5925311" cy="32430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43A4F91C-7B2F-472C-AF03-842DEB7105AE}"/>
              </a:ext>
            </a:extLst>
          </p:cNvPr>
          <p:cNvSpPr/>
          <p:nvPr/>
        </p:nvSpPr>
        <p:spPr>
          <a:xfrm rot="5400000">
            <a:off x="8381869" y="3685713"/>
            <a:ext cx="1522304" cy="32430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4EB080C8-5DD0-4125-AC7D-E432DC30D1FC}"/>
              </a:ext>
            </a:extLst>
          </p:cNvPr>
          <p:cNvSpPr/>
          <p:nvPr/>
        </p:nvSpPr>
        <p:spPr>
          <a:xfrm rot="10800000">
            <a:off x="2781106" y="5393111"/>
            <a:ext cx="4732649" cy="32430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844CBB74-1112-4CB6-94EE-4AAE0C52E150}"/>
              </a:ext>
            </a:extLst>
          </p:cNvPr>
          <p:cNvSpPr/>
          <p:nvPr/>
        </p:nvSpPr>
        <p:spPr>
          <a:xfrm rot="16200000">
            <a:off x="1218322" y="3743921"/>
            <a:ext cx="1522304" cy="32430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3A51C2-7207-45EB-A065-BBB589987E77}"/>
              </a:ext>
            </a:extLst>
          </p:cNvPr>
          <p:cNvSpPr txBox="1"/>
          <p:nvPr/>
        </p:nvSpPr>
        <p:spPr>
          <a:xfrm>
            <a:off x="2778736" y="1635084"/>
            <a:ext cx="58286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User profile of searchers, purchases and ratings of bicycle water bottles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576D0D6-E48B-45D6-B58F-BD075535F08B}"/>
              </a:ext>
            </a:extLst>
          </p:cNvPr>
          <p:cNvSpPr txBox="1"/>
          <p:nvPr/>
        </p:nvSpPr>
        <p:spPr>
          <a:xfrm>
            <a:off x="2895203" y="5659207"/>
            <a:ext cx="46185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Filter on k highest similarity between user and item profiles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A1FF296-D31D-4ACC-A718-397BE3FC3EC5}"/>
              </a:ext>
            </a:extLst>
          </p:cNvPr>
          <p:cNvSpPr txBox="1"/>
          <p:nvPr/>
        </p:nvSpPr>
        <p:spPr>
          <a:xfrm>
            <a:off x="2067584" y="3302353"/>
            <a:ext cx="21125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Present recommended</a:t>
            </a:r>
          </a:p>
          <a:p>
            <a:pPr algn="ctr"/>
            <a:r>
              <a:rPr lang="en-US" sz="2400" dirty="0"/>
              <a:t>items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05E02F3-7EC5-4256-B8EC-0D2D8BB549F4}"/>
              </a:ext>
            </a:extLst>
          </p:cNvPr>
          <p:cNvSpPr txBox="1"/>
          <p:nvPr/>
        </p:nvSpPr>
        <p:spPr>
          <a:xfrm>
            <a:off x="6096000" y="3302353"/>
            <a:ext cx="28848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Many possible similar items from item descriptions (choices)</a:t>
            </a:r>
          </a:p>
        </p:txBody>
      </p:sp>
    </p:spTree>
    <p:extLst>
      <p:ext uri="{BB962C8B-B14F-4D97-AF65-F5344CB8AC3E}">
        <p14:creationId xmlns:p14="http://schemas.microsoft.com/office/powerpoint/2010/main" val="3409817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5" grpId="0" animBg="1"/>
      <p:bldP spid="16" grpId="0" animBg="1"/>
      <p:bldP spid="17" grpId="0" animBg="1"/>
      <p:bldP spid="6" grpId="0"/>
      <p:bldP spid="19" grpId="0"/>
      <p:bldP spid="20" grpId="0"/>
      <p:bldP spid="22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EA3CE-8DB0-40A5-B4A6-AFCE2156C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/>
              <a:t>Content Based Recommenders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03134D-F068-4BC9-B038-F3D5CBDDE3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447" y="1208868"/>
            <a:ext cx="10515600" cy="544742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How can we build a </a:t>
            </a:r>
            <a:r>
              <a:rPr lang="en-US" b="1" dirty="0"/>
              <a:t>content-based recommender?</a:t>
            </a:r>
            <a:endParaRPr lang="en-US" dirty="0"/>
          </a:p>
          <a:p>
            <a:r>
              <a:rPr lang="en-US" dirty="0"/>
              <a:t>Extracting consistent item characteristics can be difficult</a:t>
            </a:r>
          </a:p>
          <a:p>
            <a:r>
              <a:rPr lang="en-US" dirty="0"/>
              <a:t>Descriptions often inconsistent, incomplete or missing</a:t>
            </a:r>
          </a:p>
          <a:p>
            <a:pPr lvl="1"/>
            <a:r>
              <a:rPr lang="en-US" dirty="0"/>
              <a:t>Different sources code and format characteristics differently</a:t>
            </a:r>
          </a:p>
          <a:p>
            <a:pPr lvl="1"/>
            <a:r>
              <a:rPr lang="en-US" dirty="0"/>
              <a:t>Integrate categorical and numerical characteristics </a:t>
            </a:r>
          </a:p>
          <a:p>
            <a:r>
              <a:rPr lang="en-US" dirty="0"/>
              <a:t>Categorical features</a:t>
            </a:r>
          </a:p>
          <a:p>
            <a:pPr lvl="1"/>
            <a:r>
              <a:rPr lang="en-US" dirty="0"/>
              <a:t>Use dense embedding</a:t>
            </a:r>
          </a:p>
          <a:p>
            <a:r>
              <a:rPr lang="en-US" dirty="0"/>
              <a:t>Unstructured text descriptions</a:t>
            </a:r>
          </a:p>
          <a:p>
            <a:pPr lvl="1"/>
            <a:r>
              <a:rPr lang="en-US" dirty="0"/>
              <a:t>Use neural embedding of natural language</a:t>
            </a:r>
          </a:p>
          <a:p>
            <a:r>
              <a:rPr lang="en-US" dirty="0"/>
              <a:t>Use </a:t>
            </a:r>
            <a:r>
              <a:rPr lang="en-US" b="1" dirty="0"/>
              <a:t>embedding space </a:t>
            </a:r>
            <a:r>
              <a:rPr lang="en-US" dirty="0"/>
              <a:t>for similarity search </a:t>
            </a:r>
          </a:p>
          <a:p>
            <a:pPr lvl="1"/>
            <a:endParaRPr lang="en-US" dirty="0"/>
          </a:p>
          <a:p>
            <a:endParaRPr lang="en-US" b="1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102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EA3CE-8DB0-40A5-B4A6-AFCE2156C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/>
              <a:t>Why Recommender Systems?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03134D-F068-4BC9-B038-F3D5CBDDE3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447" y="1208868"/>
            <a:ext cx="10515600" cy="78191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With large catalogs there are many items which are obscure and rarely purchased</a:t>
            </a:r>
          </a:p>
          <a:p>
            <a:endParaRPr lang="en-US" dirty="0"/>
          </a:p>
          <a:p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FD39A73-62CA-47AA-9DAC-616C09FAF4F2}"/>
              </a:ext>
            </a:extLst>
          </p:cNvPr>
          <p:cNvCxnSpPr>
            <a:cxnSpLocks/>
          </p:cNvCxnSpPr>
          <p:nvPr/>
        </p:nvCxnSpPr>
        <p:spPr>
          <a:xfrm>
            <a:off x="2199784" y="6231635"/>
            <a:ext cx="6478505" cy="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9DD087E-AF0E-4508-885D-5DCD525F2A3E}"/>
              </a:ext>
            </a:extLst>
          </p:cNvPr>
          <p:cNvCxnSpPr>
            <a:cxnSpLocks/>
          </p:cNvCxnSpPr>
          <p:nvPr/>
        </p:nvCxnSpPr>
        <p:spPr>
          <a:xfrm flipH="1" flipV="1">
            <a:off x="2199784" y="2589970"/>
            <a:ext cx="43068" cy="364166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9A9CACA3-9F0A-4BE8-A34B-F9AAC56318EF}"/>
              </a:ext>
            </a:extLst>
          </p:cNvPr>
          <p:cNvSpPr/>
          <p:nvPr/>
        </p:nvSpPr>
        <p:spPr>
          <a:xfrm>
            <a:off x="3767564" y="5259758"/>
            <a:ext cx="4248042" cy="731520"/>
          </a:xfrm>
          <a:custGeom>
            <a:avLst/>
            <a:gdLst>
              <a:gd name="connsiteX0" fmla="*/ 4248042 w 4248042"/>
              <a:gd name="connsiteY0" fmla="*/ 731520 h 731520"/>
              <a:gd name="connsiteX1" fmla="*/ 3370218 w 4248042"/>
              <a:gd name="connsiteY1" fmla="*/ 715845 h 731520"/>
              <a:gd name="connsiteX2" fmla="*/ 2434917 w 4248042"/>
              <a:gd name="connsiteY2" fmla="*/ 674044 h 731520"/>
              <a:gd name="connsiteX3" fmla="*/ 1306286 w 4248042"/>
              <a:gd name="connsiteY3" fmla="*/ 543415 h 731520"/>
              <a:gd name="connsiteX4" fmla="*/ 506839 w 4248042"/>
              <a:gd name="connsiteY4" fmla="*/ 308284 h 731520"/>
              <a:gd name="connsiteX5" fmla="*/ 0 w 4248042"/>
              <a:gd name="connsiteY5" fmla="*/ 0 h 731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48042" h="731520">
                <a:moveTo>
                  <a:pt x="4248042" y="731520"/>
                </a:moveTo>
                <a:lnTo>
                  <a:pt x="3370218" y="715845"/>
                </a:lnTo>
                <a:cubicBezTo>
                  <a:pt x="3068031" y="706266"/>
                  <a:pt x="2778906" y="702782"/>
                  <a:pt x="2434917" y="674044"/>
                </a:cubicBezTo>
                <a:cubicBezTo>
                  <a:pt x="2090928" y="645306"/>
                  <a:pt x="1627632" y="604375"/>
                  <a:pt x="1306286" y="543415"/>
                </a:cubicBezTo>
                <a:cubicBezTo>
                  <a:pt x="984940" y="482455"/>
                  <a:pt x="724553" y="398853"/>
                  <a:pt x="506839" y="308284"/>
                </a:cubicBezTo>
                <a:cubicBezTo>
                  <a:pt x="289125" y="217715"/>
                  <a:pt x="0" y="0"/>
                  <a:pt x="0" y="0"/>
                </a:cubicBezTo>
              </a:path>
            </a:pathLst>
          </a:cu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9CF0A0C-2AE0-46BF-874D-E062A27E3AB6}"/>
              </a:ext>
            </a:extLst>
          </p:cNvPr>
          <p:cNvCxnSpPr/>
          <p:nvPr/>
        </p:nvCxnSpPr>
        <p:spPr>
          <a:xfrm>
            <a:off x="3767565" y="5259759"/>
            <a:ext cx="0" cy="971876"/>
          </a:xfrm>
          <a:prstGeom prst="line">
            <a:avLst/>
          </a:prstGeom>
          <a:ln w="317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0C81044-519E-4E6A-9694-7B5BA8C545A8}"/>
              </a:ext>
            </a:extLst>
          </p:cNvPr>
          <p:cNvCxnSpPr>
            <a:cxnSpLocks/>
            <a:stCxn id="11" idx="0"/>
          </p:cNvCxnSpPr>
          <p:nvPr/>
        </p:nvCxnSpPr>
        <p:spPr>
          <a:xfrm flipH="1">
            <a:off x="8015605" y="5991278"/>
            <a:ext cx="1" cy="240357"/>
          </a:xfrm>
          <a:prstGeom prst="line">
            <a:avLst/>
          </a:prstGeom>
          <a:ln w="317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17FEB203-4F9D-4F47-BEBE-6E4E6FB6548F}"/>
              </a:ext>
            </a:extLst>
          </p:cNvPr>
          <p:cNvSpPr/>
          <p:nvPr/>
        </p:nvSpPr>
        <p:spPr>
          <a:xfrm rot="359675">
            <a:off x="2142751" y="2511551"/>
            <a:ext cx="1780445" cy="2671288"/>
          </a:xfrm>
          <a:custGeom>
            <a:avLst/>
            <a:gdLst>
              <a:gd name="connsiteX0" fmla="*/ 1517073 w 1517073"/>
              <a:gd name="connsiteY0" fmla="*/ 2272145 h 2272145"/>
              <a:gd name="connsiteX1" fmla="*/ 1233055 w 1517073"/>
              <a:gd name="connsiteY1" fmla="*/ 2105891 h 2272145"/>
              <a:gd name="connsiteX2" fmla="*/ 782782 w 1517073"/>
              <a:gd name="connsiteY2" fmla="*/ 1738745 h 2272145"/>
              <a:gd name="connsiteX3" fmla="*/ 443346 w 1517073"/>
              <a:gd name="connsiteY3" fmla="*/ 1336964 h 2272145"/>
              <a:gd name="connsiteX4" fmla="*/ 187037 w 1517073"/>
              <a:gd name="connsiteY4" fmla="*/ 762000 h 2272145"/>
              <a:gd name="connsiteX5" fmla="*/ 76200 w 1517073"/>
              <a:gd name="connsiteY5" fmla="*/ 381000 h 2272145"/>
              <a:gd name="connsiteX6" fmla="*/ 0 w 1517073"/>
              <a:gd name="connsiteY6" fmla="*/ 0 h 2272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17073" h="2272145">
                <a:moveTo>
                  <a:pt x="1517073" y="2272145"/>
                </a:moveTo>
                <a:cubicBezTo>
                  <a:pt x="1436255" y="2233468"/>
                  <a:pt x="1355437" y="2194791"/>
                  <a:pt x="1233055" y="2105891"/>
                </a:cubicBezTo>
                <a:cubicBezTo>
                  <a:pt x="1110673" y="2016991"/>
                  <a:pt x="914400" y="1866899"/>
                  <a:pt x="782782" y="1738745"/>
                </a:cubicBezTo>
                <a:cubicBezTo>
                  <a:pt x="651164" y="1610590"/>
                  <a:pt x="542637" y="1499755"/>
                  <a:pt x="443346" y="1336964"/>
                </a:cubicBezTo>
                <a:cubicBezTo>
                  <a:pt x="344055" y="1174173"/>
                  <a:pt x="248228" y="921327"/>
                  <a:pt x="187037" y="762000"/>
                </a:cubicBezTo>
                <a:cubicBezTo>
                  <a:pt x="125846" y="602673"/>
                  <a:pt x="107373" y="508000"/>
                  <a:pt x="76200" y="381000"/>
                </a:cubicBezTo>
                <a:cubicBezTo>
                  <a:pt x="45027" y="254000"/>
                  <a:pt x="22513" y="127000"/>
                  <a:pt x="0" y="0"/>
                </a:cubicBezTo>
              </a:path>
            </a:pathLst>
          </a:cu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635736-A4F6-49A3-87CB-37D6E133AC43}"/>
              </a:ext>
            </a:extLst>
          </p:cNvPr>
          <p:cNvSpPr txBox="1"/>
          <p:nvPr/>
        </p:nvSpPr>
        <p:spPr>
          <a:xfrm rot="16200000">
            <a:off x="113323" y="4225237"/>
            <a:ext cx="35511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Probability of Finding Item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C46A0A7-894F-41DD-9476-98DEC3DBFB47}"/>
              </a:ext>
            </a:extLst>
          </p:cNvPr>
          <p:cNvSpPr txBox="1"/>
          <p:nvPr/>
        </p:nvSpPr>
        <p:spPr>
          <a:xfrm>
            <a:off x="3759925" y="5837322"/>
            <a:ext cx="30253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Items rarely purchased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F57CF84-E5D1-4766-89B7-8CBB693668A8}"/>
              </a:ext>
            </a:extLst>
          </p:cNvPr>
          <p:cNvSpPr txBox="1"/>
          <p:nvPr/>
        </p:nvSpPr>
        <p:spPr>
          <a:xfrm>
            <a:off x="2178998" y="5074339"/>
            <a:ext cx="16458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Items commonly purchased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A59B601-507B-4A67-847D-BF7F5420FD11}"/>
              </a:ext>
            </a:extLst>
          </p:cNvPr>
          <p:cNvSpPr txBox="1"/>
          <p:nvPr/>
        </p:nvSpPr>
        <p:spPr>
          <a:xfrm>
            <a:off x="4198894" y="3984810"/>
            <a:ext cx="49712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Users unlikely to find rarely purchased items without recommender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C11D7A0-846E-4571-97D3-F559FC89A575}"/>
              </a:ext>
            </a:extLst>
          </p:cNvPr>
          <p:cNvCxnSpPr/>
          <p:nvPr/>
        </p:nvCxnSpPr>
        <p:spPr>
          <a:xfrm flipV="1">
            <a:off x="4337740" y="4956368"/>
            <a:ext cx="3986784" cy="22269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63F3969A-D828-D811-E46C-A0E25589B41A}"/>
              </a:ext>
            </a:extLst>
          </p:cNvPr>
          <p:cNvSpPr txBox="1"/>
          <p:nvPr/>
        </p:nvSpPr>
        <p:spPr>
          <a:xfrm>
            <a:off x="3234144" y="6241159"/>
            <a:ext cx="35511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Frequency of purchase</a:t>
            </a:r>
          </a:p>
        </p:txBody>
      </p:sp>
    </p:spTree>
    <p:extLst>
      <p:ext uri="{BB962C8B-B14F-4D97-AF65-F5344CB8AC3E}">
        <p14:creationId xmlns:p14="http://schemas.microsoft.com/office/powerpoint/2010/main" val="703283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2" grpId="0" animBg="1"/>
      <p:bldP spid="9" grpId="0"/>
      <p:bldP spid="15" grpId="0"/>
      <p:bldP spid="16" grpId="0"/>
      <p:bldP spid="17" grpId="0"/>
      <p:bldP spid="4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EA3CE-8DB0-40A5-B4A6-AFCE2156C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/>
              <a:t>Content Based Recommenders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03134D-F068-4BC9-B038-F3D5CBDDE3F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45449"/>
                <a:ext cx="10515600" cy="5447426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How can we build a </a:t>
                </a:r>
                <a:r>
                  <a:rPr lang="en-US" b="1" dirty="0"/>
                  <a:t>content-based recommender?</a:t>
                </a:r>
                <a:endParaRPr lang="en-US" dirty="0"/>
              </a:p>
              <a:p>
                <a:r>
                  <a:rPr lang="en-US" dirty="0"/>
                  <a:t>Recommend items with highest measures of similarity</a:t>
                </a:r>
              </a:p>
              <a:p>
                <a:pPr lvl="1"/>
                <a:r>
                  <a:rPr lang="en-US" dirty="0"/>
                  <a:t>Jaccard similarity – binary profiles 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∪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∩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′)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lvl="1"/>
                <a:r>
                  <a:rPr lang="en-US" dirty="0"/>
                  <a:t>Cosign similarity –commonly used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  <a:p>
                <a:pPr lvl="1"/>
                <a:r>
                  <a:rPr lang="en-US" dirty="0"/>
                  <a:t>Pearson’s correlation – widely used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sup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)(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′)</m:t>
                              </m:r>
                            </m:e>
                          </m:nary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Similarity has limitations</a:t>
                </a:r>
              </a:p>
              <a:p>
                <a:pPr lvl="1"/>
                <a:r>
                  <a:rPr lang="en-US" dirty="0"/>
                  <a:t>Assumes item and user profiles consistently coded</a:t>
                </a:r>
              </a:p>
              <a:p>
                <a:pPr lvl="1"/>
                <a:r>
                  <a:rPr lang="en-US" dirty="0"/>
                  <a:t>Similarity by characteristics may not be how humans understand relationships</a:t>
                </a:r>
              </a:p>
              <a:p>
                <a:endParaRPr lang="en-US" b="1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03134D-F068-4BC9-B038-F3D5CBDDE3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45449"/>
                <a:ext cx="10515600" cy="5447426"/>
              </a:xfrm>
              <a:blipFill>
                <a:blip r:embed="rId2"/>
                <a:stretch>
                  <a:fillRect l="-1217" t="-2461" r="-580" b="-16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10886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EA3CE-8DB0-40A5-B4A6-AFCE2156C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/>
              <a:t>Content Based Recommenders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03134D-F068-4BC9-B038-F3D5CBDDE3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447" y="1208868"/>
            <a:ext cx="10515600" cy="544742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Advantages of content-based recommenders</a:t>
            </a:r>
          </a:p>
          <a:p>
            <a:r>
              <a:rPr lang="en-US" dirty="0"/>
              <a:t>No need for data on other item characteristics, e.g. ratings</a:t>
            </a:r>
          </a:p>
          <a:p>
            <a:r>
              <a:rPr lang="en-US" dirty="0"/>
              <a:t>Recommend new and unpopular item by profile alone</a:t>
            </a:r>
          </a:p>
          <a:p>
            <a:pPr lvl="1"/>
            <a:r>
              <a:rPr lang="en-US" dirty="0"/>
              <a:t>No cold start problem for items</a:t>
            </a:r>
          </a:p>
          <a:p>
            <a:r>
              <a:rPr lang="en-US" dirty="0"/>
              <a:t>Works for users with unusual tastes</a:t>
            </a:r>
          </a:p>
          <a:p>
            <a:pPr lvl="1"/>
            <a:r>
              <a:rPr lang="en-US" dirty="0"/>
              <a:t>No first-rater problem</a:t>
            </a:r>
          </a:p>
          <a:p>
            <a:r>
              <a:rPr lang="en-US" dirty="0"/>
              <a:t>Outcome is explainable</a:t>
            </a:r>
          </a:p>
          <a:p>
            <a:pPr lvl="1"/>
            <a:r>
              <a:rPr lang="en-US" dirty="0"/>
              <a:t>Easy to understand ranking by similarity</a:t>
            </a:r>
          </a:p>
          <a:p>
            <a:endParaRPr lang="en-US" b="1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5657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EA3CE-8DB0-40A5-B4A6-AFCE2156C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/>
              <a:t>Content Based Recommenders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03134D-F068-4BC9-B038-F3D5CBDDE3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447" y="1208868"/>
            <a:ext cx="10515600" cy="544742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Disadvantages of content-based recommenders</a:t>
            </a:r>
          </a:p>
          <a:p>
            <a:r>
              <a:rPr lang="en-US" dirty="0"/>
              <a:t>Finding features for profile is hard </a:t>
            </a:r>
          </a:p>
          <a:p>
            <a:pPr lvl="1"/>
            <a:r>
              <a:rPr lang="en-US" dirty="0"/>
              <a:t>Inconsistent descriptions</a:t>
            </a:r>
          </a:p>
          <a:p>
            <a:pPr lvl="1"/>
            <a:r>
              <a:rPr lang="en-US" dirty="0"/>
              <a:t>Information in unstructured data; text, images</a:t>
            </a:r>
          </a:p>
          <a:p>
            <a:r>
              <a:rPr lang="en-US" dirty="0"/>
              <a:t>Cold start problem for new user with no profile</a:t>
            </a:r>
          </a:p>
          <a:p>
            <a:r>
              <a:rPr lang="en-US" dirty="0"/>
              <a:t>Can give over-specialized recommendations</a:t>
            </a:r>
          </a:p>
          <a:p>
            <a:pPr lvl="1"/>
            <a:r>
              <a:rPr lang="en-US" dirty="0"/>
              <a:t>Will never find item without similarity to user search</a:t>
            </a:r>
          </a:p>
          <a:p>
            <a:pPr lvl="1"/>
            <a:r>
              <a:rPr lang="en-US" dirty="0"/>
              <a:t>Does not account for user with multiple interests</a:t>
            </a:r>
          </a:p>
          <a:p>
            <a:pPr lvl="1"/>
            <a:r>
              <a:rPr lang="en-US" dirty="0"/>
              <a:t>Does not use information from other users; e.g. ratings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3323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72B41D70-8836-483A-8138-BCB7A352D4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85165" y="1784284"/>
            <a:ext cx="9685343" cy="2015419"/>
          </a:xfrm>
        </p:spPr>
        <p:txBody>
          <a:bodyPr>
            <a:normAutofit/>
          </a:bodyPr>
          <a:lstStyle/>
          <a:p>
            <a:r>
              <a:rPr lang="en-US" sz="4400" b="1" dirty="0"/>
              <a:t>Collaborative Filtering </a:t>
            </a:r>
          </a:p>
        </p:txBody>
      </p:sp>
    </p:spTree>
    <p:extLst>
      <p:ext uri="{BB962C8B-B14F-4D97-AF65-F5344CB8AC3E}">
        <p14:creationId xmlns:p14="http://schemas.microsoft.com/office/powerpoint/2010/main" val="287693767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90742E-2371-A06D-04F8-9DCD462208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6AB3D76-25D1-751F-0862-640BCED907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84792"/>
            <a:ext cx="10540257" cy="50732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7C7426A-21B2-3BF2-C9C6-21D85283F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/>
              <a:t>Recommender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E08C79-36EF-D202-7D20-32853AC41E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0761" y="1234698"/>
            <a:ext cx="11059393" cy="50804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Collaborative filtering with k-nearest neighbor algorithm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B4621E-BE25-D609-6477-44C156C6D581}"/>
              </a:ext>
            </a:extLst>
          </p:cNvPr>
          <p:cNvSpPr txBox="1"/>
          <p:nvPr/>
        </p:nvSpPr>
        <p:spPr>
          <a:xfrm>
            <a:off x="3808207" y="6334780"/>
            <a:ext cx="36683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Figure from </a:t>
            </a:r>
            <a:r>
              <a:rPr lang="en-US" sz="1400" u="sng" dirty="0">
                <a:hlinkClick r:id="rId3"/>
              </a:rPr>
              <a:t>Revisiting Recommender Systems: An Investigative Survey. Ibrahim, et. al, 2025</a:t>
            </a:r>
            <a:endParaRPr lang="en-US" sz="140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AA4BE73-8C57-56AC-9B1B-D505A111C04A}"/>
              </a:ext>
            </a:extLst>
          </p:cNvPr>
          <p:cNvSpPr/>
          <p:nvPr/>
        </p:nvSpPr>
        <p:spPr>
          <a:xfrm rot="17995006">
            <a:off x="2846823" y="1128056"/>
            <a:ext cx="1072910" cy="5784892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D6E7973-B3BE-AC1E-3F42-8D32BE3D2CA3}"/>
              </a:ext>
            </a:extLst>
          </p:cNvPr>
          <p:cNvSpPr/>
          <p:nvPr/>
        </p:nvSpPr>
        <p:spPr>
          <a:xfrm rot="16200000">
            <a:off x="5107786" y="4359118"/>
            <a:ext cx="794644" cy="3323010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28870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EA3CE-8DB0-40A5-B4A6-AFCE2156C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/>
              <a:t>Collaborative Filter Recommenders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03134D-F068-4BC9-B038-F3D5CBDDE3F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75447" y="1208868"/>
                <a:ext cx="10515600" cy="5447426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Basic </a:t>
                </a:r>
                <a:r>
                  <a:rPr lang="en-US" b="1" dirty="0"/>
                  <a:t>collaborative filtering </a:t>
                </a:r>
                <a:r>
                  <a:rPr lang="en-US" dirty="0"/>
                  <a:t>computes similarity weighted average rating between </a:t>
                </a:r>
                <a:r>
                  <a:rPr lang="en-US" b="1" dirty="0"/>
                  <a:t>nearest neighbors </a:t>
                </a:r>
              </a:p>
              <a:p>
                <a:r>
                  <a:rPr lang="en-US" dirty="0"/>
                  <a:t>Collaborative filtering invokes the </a:t>
                </a:r>
                <a:r>
                  <a:rPr lang="en-US" b="1" dirty="0"/>
                  <a:t>concept of </a:t>
                </a:r>
                <a:r>
                  <a:rPr lang="en-US" b="1" dirty="0" err="1"/>
                  <a:t>homopholy</a:t>
                </a:r>
                <a:endParaRPr lang="en-US" b="1" dirty="0"/>
              </a:p>
              <a:p>
                <a:r>
                  <a:rPr lang="en-US" dirty="0"/>
                  <a:t>Uses a measure of </a:t>
                </a:r>
                <a:r>
                  <a:rPr lang="en-US" b="1" dirty="0"/>
                  <a:t>similarity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for </a:t>
                </a:r>
                <a:r>
                  <a:rPr lang="en-US" b="1" dirty="0"/>
                  <a:t>unsupervised nearest neighbor search </a:t>
                </a:r>
              </a:p>
              <a:p>
                <a:r>
                  <a:rPr lang="en-US" dirty="0"/>
                  <a:t>Can measure similarity two ways</a:t>
                </a:r>
              </a:p>
              <a:p>
                <a:pPr lvl="1"/>
                <a:r>
                  <a:rPr lang="en-US" dirty="0"/>
                  <a:t>User-User</a:t>
                </a:r>
              </a:p>
              <a:p>
                <a:pPr lvl="1"/>
                <a:r>
                  <a:rPr lang="en-US" dirty="0"/>
                  <a:t>Item-Item</a:t>
                </a:r>
              </a:p>
              <a:p>
                <a:pPr lvl="1"/>
                <a:r>
                  <a:rPr lang="en-US" dirty="0"/>
                  <a:t>We focus on user-user</a:t>
                </a:r>
              </a:p>
              <a:p>
                <a:r>
                  <a:rPr lang="en-US" dirty="0"/>
                  <a:t>Prediction by filtering for k highest similarity, and estimate rating</a:t>
                </a:r>
                <a:br>
                  <a:rPr lang="en-US" dirty="0"/>
                </a:b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𝑥𝑗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endParaRPr lang="en-US" b="1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03134D-F068-4BC9-B038-F3D5CBDDE3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75447" y="1208868"/>
                <a:ext cx="10515600" cy="5447426"/>
              </a:xfrm>
              <a:blipFill>
                <a:blip r:embed="rId2"/>
                <a:stretch>
                  <a:fillRect l="-1159" t="-24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69359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EA3CE-8DB0-40A5-B4A6-AFCE2156C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/>
              <a:t>Collaborative Filter Recommenders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03134D-F068-4BC9-B038-F3D5CBDDE3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447" y="1208868"/>
            <a:ext cx="10515600" cy="20345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Example of collaborative filtering</a:t>
            </a:r>
          </a:p>
          <a:p>
            <a:r>
              <a:rPr lang="en-US" dirty="0"/>
              <a:t>Start with a utility matrix</a:t>
            </a:r>
          </a:p>
          <a:p>
            <a:r>
              <a:rPr lang="en-US" dirty="0"/>
              <a:t>Here we use ratings, but can use feature embeddings with same basic algorithm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b="1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41FE852-E3EA-4C15-93B1-68A7D22035F9}"/>
              </a:ext>
            </a:extLst>
          </p:cNvPr>
          <p:cNvSpPr txBox="1"/>
          <p:nvPr/>
        </p:nvSpPr>
        <p:spPr>
          <a:xfrm rot="16200000">
            <a:off x="-178695" y="4774775"/>
            <a:ext cx="10084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Items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F1452C-79A8-4ABE-8013-4EEDAC6CD6DE}"/>
              </a:ext>
            </a:extLst>
          </p:cNvPr>
          <p:cNvSpPr txBox="1"/>
          <p:nvPr/>
        </p:nvSpPr>
        <p:spPr>
          <a:xfrm>
            <a:off x="4062369" y="3347212"/>
            <a:ext cx="10084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Users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A5C24491-2014-44A0-9821-45C88E714F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2697958"/>
              </p:ext>
            </p:extLst>
          </p:nvPr>
        </p:nvGraphicFramePr>
        <p:xfrm>
          <a:off x="623969" y="3829887"/>
          <a:ext cx="6950812" cy="258240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25780">
                  <a:extLst>
                    <a:ext uri="{9D8B030D-6E8A-4147-A177-3AD203B41FA5}">
                      <a16:colId xmlns:a16="http://schemas.microsoft.com/office/drawing/2014/main" val="3915133365"/>
                    </a:ext>
                  </a:extLst>
                </a:gridCol>
                <a:gridCol w="525780">
                  <a:extLst>
                    <a:ext uri="{9D8B030D-6E8A-4147-A177-3AD203B41FA5}">
                      <a16:colId xmlns:a16="http://schemas.microsoft.com/office/drawing/2014/main" val="3472019102"/>
                    </a:ext>
                  </a:extLst>
                </a:gridCol>
                <a:gridCol w="525780">
                  <a:extLst>
                    <a:ext uri="{9D8B030D-6E8A-4147-A177-3AD203B41FA5}">
                      <a16:colId xmlns:a16="http://schemas.microsoft.com/office/drawing/2014/main" val="4151034408"/>
                    </a:ext>
                  </a:extLst>
                </a:gridCol>
                <a:gridCol w="525780">
                  <a:extLst>
                    <a:ext uri="{9D8B030D-6E8A-4147-A177-3AD203B41FA5}">
                      <a16:colId xmlns:a16="http://schemas.microsoft.com/office/drawing/2014/main" val="1314283538"/>
                    </a:ext>
                  </a:extLst>
                </a:gridCol>
                <a:gridCol w="525780">
                  <a:extLst>
                    <a:ext uri="{9D8B030D-6E8A-4147-A177-3AD203B41FA5}">
                      <a16:colId xmlns:a16="http://schemas.microsoft.com/office/drawing/2014/main" val="1599550864"/>
                    </a:ext>
                  </a:extLst>
                </a:gridCol>
                <a:gridCol w="525780">
                  <a:extLst>
                    <a:ext uri="{9D8B030D-6E8A-4147-A177-3AD203B41FA5}">
                      <a16:colId xmlns:a16="http://schemas.microsoft.com/office/drawing/2014/main" val="1400774175"/>
                    </a:ext>
                  </a:extLst>
                </a:gridCol>
                <a:gridCol w="525780">
                  <a:extLst>
                    <a:ext uri="{9D8B030D-6E8A-4147-A177-3AD203B41FA5}">
                      <a16:colId xmlns:a16="http://schemas.microsoft.com/office/drawing/2014/main" val="348185253"/>
                    </a:ext>
                  </a:extLst>
                </a:gridCol>
                <a:gridCol w="1167232">
                  <a:extLst>
                    <a:ext uri="{9D8B030D-6E8A-4147-A177-3AD203B41FA5}">
                      <a16:colId xmlns:a16="http://schemas.microsoft.com/office/drawing/2014/main" val="1040228771"/>
                    </a:ext>
                  </a:extLst>
                </a:gridCol>
                <a:gridCol w="525780">
                  <a:extLst>
                    <a:ext uri="{9D8B030D-6E8A-4147-A177-3AD203B41FA5}">
                      <a16:colId xmlns:a16="http://schemas.microsoft.com/office/drawing/2014/main" val="1962777513"/>
                    </a:ext>
                  </a:extLst>
                </a:gridCol>
                <a:gridCol w="525780">
                  <a:extLst>
                    <a:ext uri="{9D8B030D-6E8A-4147-A177-3AD203B41FA5}">
                      <a16:colId xmlns:a16="http://schemas.microsoft.com/office/drawing/2014/main" val="878321584"/>
                    </a:ext>
                  </a:extLst>
                </a:gridCol>
                <a:gridCol w="525780">
                  <a:extLst>
                    <a:ext uri="{9D8B030D-6E8A-4147-A177-3AD203B41FA5}">
                      <a16:colId xmlns:a16="http://schemas.microsoft.com/office/drawing/2014/main" val="1958772349"/>
                    </a:ext>
                  </a:extLst>
                </a:gridCol>
                <a:gridCol w="525780">
                  <a:extLst>
                    <a:ext uri="{9D8B030D-6E8A-4147-A177-3AD203B41FA5}">
                      <a16:colId xmlns:a16="http://schemas.microsoft.com/office/drawing/2014/main" val="1890747853"/>
                    </a:ext>
                  </a:extLst>
                </a:gridCol>
              </a:tblGrid>
              <a:tr h="264993">
                <a:tc>
                  <a:txBody>
                    <a:bodyPr/>
                    <a:lstStyle/>
                    <a:p>
                      <a:pPr algn="ctr" fontAlgn="t"/>
                      <a:r>
                        <a:rPr lang="en-US" sz="2400" u="none" strike="noStrike" dirty="0">
                          <a:effectLst/>
                        </a:rPr>
                        <a:t> 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u="none" strike="noStrike" dirty="0">
                          <a:effectLst/>
                        </a:rPr>
                        <a:t>1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u="none" strike="noStrike" dirty="0">
                          <a:effectLst/>
                        </a:rPr>
                        <a:t>2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u="none" strike="noStrike" dirty="0">
                          <a:effectLst/>
                        </a:rPr>
                        <a:t>3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u="none" strike="noStrike" dirty="0">
                          <a:effectLst/>
                        </a:rPr>
                        <a:t>4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u="none" strike="noStrike" dirty="0">
                          <a:effectLst/>
                        </a:rPr>
                        <a:t>5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u="none" strike="noStrike" dirty="0">
                          <a:effectLst/>
                        </a:rPr>
                        <a:t>6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u="none" strike="noStrike" dirty="0">
                          <a:effectLst/>
                        </a:rPr>
                        <a:t>7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u="none" strike="noStrike" dirty="0">
                          <a:effectLst/>
                        </a:rPr>
                        <a:t>8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u="none" strike="noStrike" dirty="0">
                          <a:effectLst/>
                        </a:rPr>
                        <a:t>9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u="none" strike="noStrike" dirty="0">
                          <a:effectLst/>
                        </a:rPr>
                        <a:t>10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u="none" strike="noStrike" dirty="0">
                          <a:effectLst/>
                        </a:rPr>
                        <a:t>11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9323411"/>
                  </a:ext>
                </a:extLst>
              </a:tr>
              <a:tr h="2681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u="none" strike="noStrike" dirty="0">
                          <a:effectLst/>
                        </a:rPr>
                        <a:t>1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 dirty="0">
                          <a:effectLst/>
                        </a:rPr>
                        <a:t>4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 dirty="0">
                          <a:effectLst/>
                        </a:rPr>
                        <a:t> 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 dirty="0">
                          <a:effectLst/>
                        </a:rPr>
                        <a:t>5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>
                          <a:effectLst/>
                        </a:rPr>
                        <a:t> 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fontAlgn="b"/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55" marR="3155" marT="3155" marB="0" anchor="b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>
                          <a:effectLst/>
                        </a:rPr>
                        <a:t>5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 dirty="0">
                          <a:effectLst/>
                        </a:rPr>
                        <a:t>?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 dirty="0">
                          <a:effectLst/>
                        </a:rPr>
                        <a:t> 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 dirty="0">
                          <a:effectLst/>
                        </a:rPr>
                        <a:t>3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>
                          <a:effectLst/>
                        </a:rPr>
                        <a:t> 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>
                          <a:effectLst/>
                        </a:rPr>
                        <a:t>1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extLst>
                  <a:ext uri="{0D108BD9-81ED-4DB2-BD59-A6C34878D82A}">
                    <a16:rowId xmlns:a16="http://schemas.microsoft.com/office/drawing/2014/main" val="2863191587"/>
                  </a:ext>
                </a:extLst>
              </a:tr>
              <a:tr h="26499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u="none" strike="noStrike">
                          <a:effectLst/>
                        </a:rPr>
                        <a:t>2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>
                          <a:effectLst/>
                        </a:rPr>
                        <a:t>1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>
                          <a:effectLst/>
                        </a:rPr>
                        <a:t>2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 dirty="0">
                          <a:effectLst/>
                        </a:rPr>
                        <a:t> 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 dirty="0">
                          <a:effectLst/>
                        </a:rPr>
                        <a:t> 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 dirty="0">
                          <a:effectLst/>
                        </a:rPr>
                        <a:t>4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>
                          <a:effectLst/>
                        </a:rPr>
                        <a:t> 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>
                          <a:effectLst/>
                        </a:rPr>
                        <a:t> 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>
                          <a:effectLst/>
                        </a:rPr>
                        <a:t>4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 dirty="0">
                          <a:effectLst/>
                        </a:rPr>
                        <a:t>5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 dirty="0">
                          <a:effectLst/>
                        </a:rPr>
                        <a:t> 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 dirty="0">
                          <a:effectLst/>
                        </a:rPr>
                        <a:t> 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extLst>
                  <a:ext uri="{0D108BD9-81ED-4DB2-BD59-A6C34878D82A}">
                    <a16:rowId xmlns:a16="http://schemas.microsoft.com/office/drawing/2014/main" val="2386621775"/>
                  </a:ext>
                </a:extLst>
              </a:tr>
              <a:tr h="26499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u="none" strike="noStrike">
                          <a:effectLst/>
                        </a:rPr>
                        <a:t>3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>
                          <a:effectLst/>
                        </a:rPr>
                        <a:t>5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>
                          <a:effectLst/>
                        </a:rPr>
                        <a:t>3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>
                          <a:effectLst/>
                        </a:rPr>
                        <a:t>4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>
                          <a:effectLst/>
                        </a:rPr>
                        <a:t> 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 dirty="0">
                          <a:effectLst/>
                        </a:rPr>
                        <a:t>3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 dirty="0">
                          <a:effectLst/>
                        </a:rPr>
                        <a:t> 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 dirty="0">
                          <a:effectLst/>
                        </a:rPr>
                        <a:t>2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>
                          <a:effectLst/>
                        </a:rPr>
                        <a:t>1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>
                          <a:effectLst/>
                        </a:rPr>
                        <a:t> 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>
                          <a:effectLst/>
                        </a:rPr>
                        <a:t>4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 dirty="0">
                          <a:effectLst/>
                        </a:rPr>
                        <a:t>2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extLst>
                  <a:ext uri="{0D108BD9-81ED-4DB2-BD59-A6C34878D82A}">
                    <a16:rowId xmlns:a16="http://schemas.microsoft.com/office/drawing/2014/main" val="3133366225"/>
                  </a:ext>
                </a:extLst>
              </a:tr>
              <a:tr h="26499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u="none" strike="noStrike">
                          <a:effectLst/>
                        </a:rPr>
                        <a:t>4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>
                          <a:effectLst/>
                        </a:rPr>
                        <a:t>2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>
                          <a:effectLst/>
                        </a:rPr>
                        <a:t> 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>
                          <a:effectLst/>
                        </a:rPr>
                        <a:t> 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>
                          <a:effectLst/>
                        </a:rPr>
                        <a:t>4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>
                          <a:effectLst/>
                        </a:rPr>
                        <a:t> 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>
                          <a:effectLst/>
                        </a:rPr>
                        <a:t> 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>
                          <a:effectLst/>
                        </a:rPr>
                        <a:t>5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 dirty="0">
                          <a:effectLst/>
                        </a:rPr>
                        <a:t> 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>
                          <a:effectLst/>
                        </a:rPr>
                        <a:t>4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 dirty="0">
                          <a:effectLst/>
                        </a:rPr>
                        <a:t>2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 dirty="0">
                          <a:effectLst/>
                        </a:rPr>
                        <a:t> 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extLst>
                  <a:ext uri="{0D108BD9-81ED-4DB2-BD59-A6C34878D82A}">
                    <a16:rowId xmlns:a16="http://schemas.microsoft.com/office/drawing/2014/main" val="2037174517"/>
                  </a:ext>
                </a:extLst>
              </a:tr>
              <a:tr h="26499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u="none" strike="noStrike">
                          <a:effectLst/>
                        </a:rPr>
                        <a:t>5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>
                          <a:effectLst/>
                        </a:rPr>
                        <a:t>2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>
                          <a:effectLst/>
                        </a:rPr>
                        <a:t> 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>
                          <a:effectLst/>
                        </a:rPr>
                        <a:t> 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>
                          <a:effectLst/>
                        </a:rPr>
                        <a:t> 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>
                          <a:effectLst/>
                        </a:rPr>
                        <a:t> 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>
                          <a:effectLst/>
                        </a:rPr>
                        <a:t>2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>
                          <a:effectLst/>
                        </a:rPr>
                        <a:t>4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>
                          <a:effectLst/>
                        </a:rPr>
                        <a:t>3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>
                          <a:effectLst/>
                        </a:rPr>
                        <a:t>4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 dirty="0">
                          <a:effectLst/>
                        </a:rPr>
                        <a:t> 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 dirty="0">
                          <a:effectLst/>
                        </a:rPr>
                        <a:t> 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extLst>
                  <a:ext uri="{0D108BD9-81ED-4DB2-BD59-A6C34878D82A}">
                    <a16:rowId xmlns:a16="http://schemas.microsoft.com/office/drawing/2014/main" val="3496784486"/>
                  </a:ext>
                </a:extLst>
              </a:tr>
              <a:tr h="26499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u="none" strike="noStrike" dirty="0">
                          <a:effectLst/>
                        </a:rPr>
                        <a:t>6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>
                          <a:effectLst/>
                        </a:rPr>
                        <a:t>4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>
                          <a:effectLst/>
                        </a:rPr>
                        <a:t> 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>
                          <a:effectLst/>
                        </a:rPr>
                        <a:t> 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>
                          <a:effectLst/>
                        </a:rPr>
                        <a:t>2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>
                          <a:effectLst/>
                        </a:rPr>
                        <a:t> 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>
                          <a:effectLst/>
                        </a:rPr>
                        <a:t> 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>
                          <a:effectLst/>
                        </a:rPr>
                        <a:t>3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>
                          <a:effectLst/>
                        </a:rPr>
                        <a:t> 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>
                          <a:effectLst/>
                        </a:rPr>
                        <a:t>3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>
                          <a:effectLst/>
                        </a:rPr>
                        <a:t> 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 dirty="0">
                          <a:effectLst/>
                        </a:rPr>
                        <a:t>1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extLst>
                  <a:ext uri="{0D108BD9-81ED-4DB2-BD59-A6C34878D82A}">
                    <a16:rowId xmlns:a16="http://schemas.microsoft.com/office/drawing/2014/main" val="37312156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4564872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EA3CE-8DB0-40A5-B4A6-AFCE2156C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/>
              <a:t>Collaborative Filter Recommenders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03134D-F068-4BC9-B038-F3D5CBDDE3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447" y="1208868"/>
            <a:ext cx="10515600" cy="200459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Example of collaborative filtering</a:t>
            </a:r>
          </a:p>
          <a:p>
            <a:r>
              <a:rPr lang="en-US" dirty="0"/>
              <a:t>Want to predict </a:t>
            </a:r>
            <a:r>
              <a:rPr lang="en-US" b="1" dirty="0"/>
              <a:t>implied rating</a:t>
            </a:r>
            <a:r>
              <a:rPr lang="en-US" dirty="0"/>
              <a:t> for user 7 of item 1</a:t>
            </a:r>
          </a:p>
          <a:p>
            <a:r>
              <a:rPr lang="en-US" dirty="0"/>
              <a:t>Compute the mean and Variance of the item ratings</a:t>
            </a:r>
          </a:p>
          <a:p>
            <a:r>
              <a:rPr lang="en-US" dirty="0"/>
              <a:t>Subtract mean rating from item rating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b="1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41FE852-E3EA-4C15-93B1-68A7D22035F9}"/>
              </a:ext>
            </a:extLst>
          </p:cNvPr>
          <p:cNvSpPr txBox="1"/>
          <p:nvPr/>
        </p:nvSpPr>
        <p:spPr>
          <a:xfrm rot="16200000">
            <a:off x="-178695" y="4774775"/>
            <a:ext cx="10084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Items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F1452C-79A8-4ABE-8013-4EEDAC6CD6DE}"/>
              </a:ext>
            </a:extLst>
          </p:cNvPr>
          <p:cNvSpPr txBox="1"/>
          <p:nvPr/>
        </p:nvSpPr>
        <p:spPr>
          <a:xfrm>
            <a:off x="4062369" y="3347212"/>
            <a:ext cx="10084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Users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A5C24491-2014-44A0-9821-45C88E714F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7204174"/>
              </p:ext>
            </p:extLst>
          </p:nvPr>
        </p:nvGraphicFramePr>
        <p:xfrm>
          <a:off x="623969" y="3829887"/>
          <a:ext cx="10515600" cy="270921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25780">
                  <a:extLst>
                    <a:ext uri="{9D8B030D-6E8A-4147-A177-3AD203B41FA5}">
                      <a16:colId xmlns:a16="http://schemas.microsoft.com/office/drawing/2014/main" val="3915133365"/>
                    </a:ext>
                  </a:extLst>
                </a:gridCol>
                <a:gridCol w="525780">
                  <a:extLst>
                    <a:ext uri="{9D8B030D-6E8A-4147-A177-3AD203B41FA5}">
                      <a16:colId xmlns:a16="http://schemas.microsoft.com/office/drawing/2014/main" val="3472019102"/>
                    </a:ext>
                  </a:extLst>
                </a:gridCol>
                <a:gridCol w="525780">
                  <a:extLst>
                    <a:ext uri="{9D8B030D-6E8A-4147-A177-3AD203B41FA5}">
                      <a16:colId xmlns:a16="http://schemas.microsoft.com/office/drawing/2014/main" val="4151034408"/>
                    </a:ext>
                  </a:extLst>
                </a:gridCol>
                <a:gridCol w="525780">
                  <a:extLst>
                    <a:ext uri="{9D8B030D-6E8A-4147-A177-3AD203B41FA5}">
                      <a16:colId xmlns:a16="http://schemas.microsoft.com/office/drawing/2014/main" val="1314283538"/>
                    </a:ext>
                  </a:extLst>
                </a:gridCol>
                <a:gridCol w="525780">
                  <a:extLst>
                    <a:ext uri="{9D8B030D-6E8A-4147-A177-3AD203B41FA5}">
                      <a16:colId xmlns:a16="http://schemas.microsoft.com/office/drawing/2014/main" val="1599550864"/>
                    </a:ext>
                  </a:extLst>
                </a:gridCol>
                <a:gridCol w="525780">
                  <a:extLst>
                    <a:ext uri="{9D8B030D-6E8A-4147-A177-3AD203B41FA5}">
                      <a16:colId xmlns:a16="http://schemas.microsoft.com/office/drawing/2014/main" val="1400774175"/>
                    </a:ext>
                  </a:extLst>
                </a:gridCol>
                <a:gridCol w="525780">
                  <a:extLst>
                    <a:ext uri="{9D8B030D-6E8A-4147-A177-3AD203B41FA5}">
                      <a16:colId xmlns:a16="http://schemas.microsoft.com/office/drawing/2014/main" val="348185253"/>
                    </a:ext>
                  </a:extLst>
                </a:gridCol>
                <a:gridCol w="1167232">
                  <a:extLst>
                    <a:ext uri="{9D8B030D-6E8A-4147-A177-3AD203B41FA5}">
                      <a16:colId xmlns:a16="http://schemas.microsoft.com/office/drawing/2014/main" val="1040228771"/>
                    </a:ext>
                  </a:extLst>
                </a:gridCol>
                <a:gridCol w="525780">
                  <a:extLst>
                    <a:ext uri="{9D8B030D-6E8A-4147-A177-3AD203B41FA5}">
                      <a16:colId xmlns:a16="http://schemas.microsoft.com/office/drawing/2014/main" val="1962777513"/>
                    </a:ext>
                  </a:extLst>
                </a:gridCol>
                <a:gridCol w="525780">
                  <a:extLst>
                    <a:ext uri="{9D8B030D-6E8A-4147-A177-3AD203B41FA5}">
                      <a16:colId xmlns:a16="http://schemas.microsoft.com/office/drawing/2014/main" val="878321584"/>
                    </a:ext>
                  </a:extLst>
                </a:gridCol>
                <a:gridCol w="525780">
                  <a:extLst>
                    <a:ext uri="{9D8B030D-6E8A-4147-A177-3AD203B41FA5}">
                      <a16:colId xmlns:a16="http://schemas.microsoft.com/office/drawing/2014/main" val="1958772349"/>
                    </a:ext>
                  </a:extLst>
                </a:gridCol>
                <a:gridCol w="525780">
                  <a:extLst>
                    <a:ext uri="{9D8B030D-6E8A-4147-A177-3AD203B41FA5}">
                      <a16:colId xmlns:a16="http://schemas.microsoft.com/office/drawing/2014/main" val="1890747853"/>
                    </a:ext>
                  </a:extLst>
                </a:gridCol>
                <a:gridCol w="2145182">
                  <a:extLst>
                    <a:ext uri="{9D8B030D-6E8A-4147-A177-3AD203B41FA5}">
                      <a16:colId xmlns:a16="http://schemas.microsoft.com/office/drawing/2014/main" val="2924068861"/>
                    </a:ext>
                  </a:extLst>
                </a:gridCol>
                <a:gridCol w="1419606">
                  <a:extLst>
                    <a:ext uri="{9D8B030D-6E8A-4147-A177-3AD203B41FA5}">
                      <a16:colId xmlns:a16="http://schemas.microsoft.com/office/drawing/2014/main" val="1884601115"/>
                    </a:ext>
                  </a:extLst>
                </a:gridCol>
              </a:tblGrid>
              <a:tr h="471936">
                <a:tc>
                  <a:txBody>
                    <a:bodyPr/>
                    <a:lstStyle/>
                    <a:p>
                      <a:pPr algn="ctr" fontAlgn="t"/>
                      <a:r>
                        <a:rPr lang="en-US" sz="2400" u="none" strike="noStrike" dirty="0">
                          <a:effectLst/>
                        </a:rPr>
                        <a:t> 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u="none" strike="noStrike" dirty="0">
                          <a:effectLst/>
                        </a:rPr>
                        <a:t>1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u="none" strike="noStrike" dirty="0">
                          <a:effectLst/>
                        </a:rPr>
                        <a:t>2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u="none" strike="noStrike" dirty="0">
                          <a:effectLst/>
                        </a:rPr>
                        <a:t>3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u="none" strike="noStrike" dirty="0">
                          <a:effectLst/>
                        </a:rPr>
                        <a:t>4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u="none" strike="noStrike" dirty="0">
                          <a:effectLst/>
                        </a:rPr>
                        <a:t>5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u="none" strike="noStrike" dirty="0">
                          <a:effectLst/>
                        </a:rPr>
                        <a:t>6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u="none" strike="noStrike" dirty="0">
                          <a:effectLst/>
                        </a:rPr>
                        <a:t>7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u="none" strike="noStrike" dirty="0">
                          <a:effectLst/>
                        </a:rPr>
                        <a:t>8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u="none" strike="noStrike" dirty="0">
                          <a:effectLst/>
                        </a:rPr>
                        <a:t>9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u="none" strike="noStrike" dirty="0">
                          <a:effectLst/>
                        </a:rPr>
                        <a:t>10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u="none" strike="noStrike" dirty="0">
                          <a:effectLst/>
                        </a:rPr>
                        <a:t>11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</a:rPr>
                        <a:t>Mean Rating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</a:rPr>
                        <a:t>Variance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9323411"/>
                  </a:ext>
                </a:extLst>
              </a:tr>
              <a:tr h="2681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u="none" strike="noStrike" dirty="0">
                          <a:effectLst/>
                        </a:rPr>
                        <a:t>1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 dirty="0">
                          <a:effectLst/>
                        </a:rPr>
                        <a:t>4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 dirty="0">
                          <a:effectLst/>
                        </a:rPr>
                        <a:t> 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 dirty="0">
                          <a:effectLst/>
                        </a:rPr>
                        <a:t>5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 dirty="0">
                          <a:effectLst/>
                        </a:rPr>
                        <a:t> 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fontAlgn="b"/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55" marR="3155" marT="3155" marB="0" anchor="b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 dirty="0">
                          <a:effectLst/>
                        </a:rPr>
                        <a:t>5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400" u="none" strike="noStrike" dirty="0">
                          <a:effectLst/>
                        </a:rPr>
                        <a:t>?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 dirty="0">
                          <a:effectLst/>
                        </a:rPr>
                        <a:t> 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 dirty="0">
                          <a:effectLst/>
                        </a:rPr>
                        <a:t>3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>
                          <a:effectLst/>
                        </a:rPr>
                        <a:t> 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>
                          <a:effectLst/>
                        </a:rPr>
                        <a:t>1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u="none" strike="noStrike" dirty="0">
                          <a:effectLst/>
                        </a:rPr>
                        <a:t>3.60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b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u="none" strike="noStrike">
                          <a:effectLst/>
                        </a:rPr>
                        <a:t>2.80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b"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3191587"/>
                  </a:ext>
                </a:extLst>
              </a:tr>
              <a:tr h="26499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u="none" strike="noStrike">
                          <a:effectLst/>
                        </a:rPr>
                        <a:t>2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>
                          <a:effectLst/>
                        </a:rPr>
                        <a:t>1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>
                          <a:effectLst/>
                        </a:rPr>
                        <a:t>2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 dirty="0">
                          <a:effectLst/>
                        </a:rPr>
                        <a:t> 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 dirty="0">
                          <a:effectLst/>
                        </a:rPr>
                        <a:t> 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 dirty="0">
                          <a:effectLst/>
                        </a:rPr>
                        <a:t>4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>
                          <a:effectLst/>
                        </a:rPr>
                        <a:t> 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>
                          <a:effectLst/>
                        </a:rPr>
                        <a:t> 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 dirty="0">
                          <a:effectLst/>
                        </a:rPr>
                        <a:t>4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 dirty="0">
                          <a:effectLst/>
                        </a:rPr>
                        <a:t>5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 dirty="0">
                          <a:effectLst/>
                        </a:rPr>
                        <a:t> 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 dirty="0">
                          <a:effectLst/>
                        </a:rPr>
                        <a:t> 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u="none" strike="noStrike">
                          <a:effectLst/>
                        </a:rPr>
                        <a:t>3.20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b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u="none" strike="noStrike" dirty="0">
                          <a:effectLst/>
                        </a:rPr>
                        <a:t>2.7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b"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6621775"/>
                  </a:ext>
                </a:extLst>
              </a:tr>
              <a:tr h="39270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u="none" strike="noStrike">
                          <a:effectLst/>
                        </a:rPr>
                        <a:t>3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>
                          <a:effectLst/>
                        </a:rPr>
                        <a:t>5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>
                          <a:effectLst/>
                        </a:rPr>
                        <a:t>3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>
                          <a:effectLst/>
                        </a:rPr>
                        <a:t>4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>
                          <a:effectLst/>
                        </a:rPr>
                        <a:t> 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 dirty="0">
                          <a:effectLst/>
                        </a:rPr>
                        <a:t>3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 dirty="0">
                          <a:effectLst/>
                        </a:rPr>
                        <a:t> 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 dirty="0">
                          <a:effectLst/>
                        </a:rPr>
                        <a:t>2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>
                          <a:effectLst/>
                        </a:rPr>
                        <a:t>1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 dirty="0">
                          <a:effectLst/>
                        </a:rPr>
                        <a:t> 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>
                          <a:effectLst/>
                        </a:rPr>
                        <a:t>4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 dirty="0">
                          <a:effectLst/>
                        </a:rPr>
                        <a:t>2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u="none" strike="noStrike">
                          <a:effectLst/>
                        </a:rPr>
                        <a:t>3.00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b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u="none" strike="noStrike" dirty="0">
                          <a:effectLst/>
                        </a:rPr>
                        <a:t>1.71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b"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3366225"/>
                  </a:ext>
                </a:extLst>
              </a:tr>
              <a:tr h="26499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u="none" strike="noStrike">
                          <a:effectLst/>
                        </a:rPr>
                        <a:t>4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>
                          <a:effectLst/>
                        </a:rPr>
                        <a:t>2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>
                          <a:effectLst/>
                        </a:rPr>
                        <a:t> 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>
                          <a:effectLst/>
                        </a:rPr>
                        <a:t> 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>
                          <a:effectLst/>
                        </a:rPr>
                        <a:t>4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>
                          <a:effectLst/>
                        </a:rPr>
                        <a:t> 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>
                          <a:effectLst/>
                        </a:rPr>
                        <a:t> 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>
                          <a:effectLst/>
                        </a:rPr>
                        <a:t>5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 dirty="0">
                          <a:effectLst/>
                        </a:rPr>
                        <a:t> 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>
                          <a:effectLst/>
                        </a:rPr>
                        <a:t>4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 dirty="0">
                          <a:effectLst/>
                        </a:rPr>
                        <a:t>2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 dirty="0">
                          <a:effectLst/>
                        </a:rPr>
                        <a:t> 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u="none" strike="noStrike">
                          <a:effectLst/>
                        </a:rPr>
                        <a:t>3.40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b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u="none" strike="noStrike" dirty="0">
                          <a:effectLst/>
                        </a:rPr>
                        <a:t>1.8</a:t>
                      </a:r>
                    </a:p>
                  </a:txBody>
                  <a:tcPr marL="3155" marR="3155" marT="3155" marB="0" anchor="b"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7174517"/>
                  </a:ext>
                </a:extLst>
              </a:tr>
              <a:tr h="26499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u="none" strike="noStrike">
                          <a:effectLst/>
                        </a:rPr>
                        <a:t>5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>
                          <a:effectLst/>
                        </a:rPr>
                        <a:t>2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>
                          <a:effectLst/>
                        </a:rPr>
                        <a:t> 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>
                          <a:effectLst/>
                        </a:rPr>
                        <a:t> 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>
                          <a:effectLst/>
                        </a:rPr>
                        <a:t> 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>
                          <a:effectLst/>
                        </a:rPr>
                        <a:t> 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>
                          <a:effectLst/>
                        </a:rPr>
                        <a:t>2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>
                          <a:effectLst/>
                        </a:rPr>
                        <a:t>4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>
                          <a:effectLst/>
                        </a:rPr>
                        <a:t>3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>
                          <a:effectLst/>
                        </a:rPr>
                        <a:t>4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 dirty="0">
                          <a:effectLst/>
                        </a:rPr>
                        <a:t> 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 dirty="0">
                          <a:effectLst/>
                        </a:rPr>
                        <a:t> 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u="none" strike="noStrike" dirty="0">
                          <a:effectLst/>
                        </a:rPr>
                        <a:t>3.00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b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u="none" strike="noStrike" dirty="0">
                          <a:effectLst/>
                        </a:rPr>
                        <a:t>1.00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b"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6784486"/>
                  </a:ext>
                </a:extLst>
              </a:tr>
              <a:tr h="26499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u="none" strike="noStrike" dirty="0">
                          <a:effectLst/>
                        </a:rPr>
                        <a:t>6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>
                          <a:effectLst/>
                        </a:rPr>
                        <a:t>4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>
                          <a:effectLst/>
                        </a:rPr>
                        <a:t> 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>
                          <a:effectLst/>
                        </a:rPr>
                        <a:t> 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>
                          <a:effectLst/>
                        </a:rPr>
                        <a:t>2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>
                          <a:effectLst/>
                        </a:rPr>
                        <a:t> 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>
                          <a:effectLst/>
                        </a:rPr>
                        <a:t> 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>
                          <a:effectLst/>
                        </a:rPr>
                        <a:t>3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>
                          <a:effectLst/>
                        </a:rPr>
                        <a:t> 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>
                          <a:effectLst/>
                        </a:rPr>
                        <a:t>3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 dirty="0">
                          <a:effectLst/>
                        </a:rPr>
                        <a:t> 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 dirty="0">
                          <a:effectLst/>
                        </a:rPr>
                        <a:t>1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u="none" strike="noStrike" dirty="0">
                          <a:effectLst/>
                        </a:rPr>
                        <a:t>2.60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b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u="none" strike="noStrike" dirty="0">
                          <a:effectLst/>
                        </a:rPr>
                        <a:t>1.30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b"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12156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0812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EA3CE-8DB0-40A5-B4A6-AFCE2156C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/>
              <a:t>Collaborative Filter Recommenders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03134D-F068-4BC9-B038-F3D5CBDDE3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447" y="1208868"/>
            <a:ext cx="10515600" cy="184261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Example of collaborative filtering</a:t>
            </a:r>
          </a:p>
          <a:p>
            <a:r>
              <a:rPr lang="en-US" dirty="0"/>
              <a:t>Compute Pearson’s Correlation between item 1 ratings and other items </a:t>
            </a:r>
          </a:p>
          <a:p>
            <a:r>
              <a:rPr lang="en-US" dirty="0"/>
              <a:t>Two items have high correlation similarity </a:t>
            </a:r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b="1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41FE852-E3EA-4C15-93B1-68A7D22035F9}"/>
              </a:ext>
            </a:extLst>
          </p:cNvPr>
          <p:cNvSpPr txBox="1"/>
          <p:nvPr/>
        </p:nvSpPr>
        <p:spPr>
          <a:xfrm rot="16200000">
            <a:off x="-27217" y="4373888"/>
            <a:ext cx="10084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Items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F1452C-79A8-4ABE-8013-4EEDAC6CD6DE}"/>
              </a:ext>
            </a:extLst>
          </p:cNvPr>
          <p:cNvSpPr txBox="1"/>
          <p:nvPr/>
        </p:nvSpPr>
        <p:spPr>
          <a:xfrm>
            <a:off x="4213847" y="2946325"/>
            <a:ext cx="10084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Users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A5C24491-2014-44A0-9821-45C88E714F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7309322"/>
              </p:ext>
            </p:extLst>
          </p:nvPr>
        </p:nvGraphicFramePr>
        <p:xfrm>
          <a:off x="775446" y="3429000"/>
          <a:ext cx="10340890" cy="294816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83671">
                  <a:extLst>
                    <a:ext uri="{9D8B030D-6E8A-4147-A177-3AD203B41FA5}">
                      <a16:colId xmlns:a16="http://schemas.microsoft.com/office/drawing/2014/main" val="3915133365"/>
                    </a:ext>
                  </a:extLst>
                </a:gridCol>
                <a:gridCol w="483671">
                  <a:extLst>
                    <a:ext uri="{9D8B030D-6E8A-4147-A177-3AD203B41FA5}">
                      <a16:colId xmlns:a16="http://schemas.microsoft.com/office/drawing/2014/main" val="3472019102"/>
                    </a:ext>
                  </a:extLst>
                </a:gridCol>
                <a:gridCol w="483671">
                  <a:extLst>
                    <a:ext uri="{9D8B030D-6E8A-4147-A177-3AD203B41FA5}">
                      <a16:colId xmlns:a16="http://schemas.microsoft.com/office/drawing/2014/main" val="4151034408"/>
                    </a:ext>
                  </a:extLst>
                </a:gridCol>
                <a:gridCol w="483671">
                  <a:extLst>
                    <a:ext uri="{9D8B030D-6E8A-4147-A177-3AD203B41FA5}">
                      <a16:colId xmlns:a16="http://schemas.microsoft.com/office/drawing/2014/main" val="1314283538"/>
                    </a:ext>
                  </a:extLst>
                </a:gridCol>
                <a:gridCol w="483671">
                  <a:extLst>
                    <a:ext uri="{9D8B030D-6E8A-4147-A177-3AD203B41FA5}">
                      <a16:colId xmlns:a16="http://schemas.microsoft.com/office/drawing/2014/main" val="1599550864"/>
                    </a:ext>
                  </a:extLst>
                </a:gridCol>
                <a:gridCol w="483671">
                  <a:extLst>
                    <a:ext uri="{9D8B030D-6E8A-4147-A177-3AD203B41FA5}">
                      <a16:colId xmlns:a16="http://schemas.microsoft.com/office/drawing/2014/main" val="1400774175"/>
                    </a:ext>
                  </a:extLst>
                </a:gridCol>
                <a:gridCol w="483671">
                  <a:extLst>
                    <a:ext uri="{9D8B030D-6E8A-4147-A177-3AD203B41FA5}">
                      <a16:colId xmlns:a16="http://schemas.microsoft.com/office/drawing/2014/main" val="348185253"/>
                    </a:ext>
                  </a:extLst>
                </a:gridCol>
                <a:gridCol w="1073751">
                  <a:extLst>
                    <a:ext uri="{9D8B030D-6E8A-4147-A177-3AD203B41FA5}">
                      <a16:colId xmlns:a16="http://schemas.microsoft.com/office/drawing/2014/main" val="1040228771"/>
                    </a:ext>
                  </a:extLst>
                </a:gridCol>
                <a:gridCol w="483671">
                  <a:extLst>
                    <a:ext uri="{9D8B030D-6E8A-4147-A177-3AD203B41FA5}">
                      <a16:colId xmlns:a16="http://schemas.microsoft.com/office/drawing/2014/main" val="1962777513"/>
                    </a:ext>
                  </a:extLst>
                </a:gridCol>
                <a:gridCol w="483671">
                  <a:extLst>
                    <a:ext uri="{9D8B030D-6E8A-4147-A177-3AD203B41FA5}">
                      <a16:colId xmlns:a16="http://schemas.microsoft.com/office/drawing/2014/main" val="878321584"/>
                    </a:ext>
                  </a:extLst>
                </a:gridCol>
                <a:gridCol w="483671">
                  <a:extLst>
                    <a:ext uri="{9D8B030D-6E8A-4147-A177-3AD203B41FA5}">
                      <a16:colId xmlns:a16="http://schemas.microsoft.com/office/drawing/2014/main" val="1958772349"/>
                    </a:ext>
                  </a:extLst>
                </a:gridCol>
                <a:gridCol w="483671">
                  <a:extLst>
                    <a:ext uri="{9D8B030D-6E8A-4147-A177-3AD203B41FA5}">
                      <a16:colId xmlns:a16="http://schemas.microsoft.com/office/drawing/2014/main" val="1890747853"/>
                    </a:ext>
                  </a:extLst>
                </a:gridCol>
                <a:gridCol w="1973379">
                  <a:extLst>
                    <a:ext uri="{9D8B030D-6E8A-4147-A177-3AD203B41FA5}">
                      <a16:colId xmlns:a16="http://schemas.microsoft.com/office/drawing/2014/main" val="2924068861"/>
                    </a:ext>
                  </a:extLst>
                </a:gridCol>
                <a:gridCol w="1973379">
                  <a:extLst>
                    <a:ext uri="{9D8B030D-6E8A-4147-A177-3AD203B41FA5}">
                      <a16:colId xmlns:a16="http://schemas.microsoft.com/office/drawing/2014/main" val="2041775299"/>
                    </a:ext>
                  </a:extLst>
                </a:gridCol>
              </a:tblGrid>
              <a:tr h="471936">
                <a:tc>
                  <a:txBody>
                    <a:bodyPr/>
                    <a:lstStyle/>
                    <a:p>
                      <a:pPr algn="ctr" fontAlgn="t"/>
                      <a:r>
                        <a:rPr lang="en-US" sz="2400" u="none" strike="noStrike" dirty="0">
                          <a:effectLst/>
                        </a:rPr>
                        <a:t> 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u="none" strike="noStrike" dirty="0">
                          <a:effectLst/>
                        </a:rPr>
                        <a:t>1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u="none" strike="noStrike" dirty="0">
                          <a:effectLst/>
                        </a:rPr>
                        <a:t>2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u="none" strike="noStrike" dirty="0">
                          <a:effectLst/>
                        </a:rPr>
                        <a:t>3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u="none" strike="noStrike" dirty="0">
                          <a:effectLst/>
                        </a:rPr>
                        <a:t>4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u="none" strike="noStrike" dirty="0">
                          <a:effectLst/>
                        </a:rPr>
                        <a:t>5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u="none" strike="noStrike" dirty="0">
                          <a:effectLst/>
                        </a:rPr>
                        <a:t>6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u="none" strike="noStrike" dirty="0">
                          <a:effectLst/>
                        </a:rPr>
                        <a:t>7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u="none" strike="noStrike" dirty="0">
                          <a:effectLst/>
                        </a:rPr>
                        <a:t>8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u="none" strike="noStrike" dirty="0">
                          <a:effectLst/>
                        </a:rPr>
                        <a:t>9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u="none" strike="noStrike" dirty="0">
                          <a:effectLst/>
                        </a:rPr>
                        <a:t>10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u="none" strike="noStrike" dirty="0">
                          <a:effectLst/>
                        </a:rPr>
                        <a:t>11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</a:rPr>
                        <a:t>Pearson Correlation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Jaccard Similarity</a:t>
                      </a:r>
                    </a:p>
                  </a:txBody>
                  <a:tcPr marL="3155" marR="3155" marT="3155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9323411"/>
                  </a:ext>
                </a:extLst>
              </a:tr>
              <a:tr h="2681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u="none" strike="noStrike" dirty="0">
                          <a:effectLst/>
                        </a:rPr>
                        <a:t>1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 dirty="0">
                          <a:effectLst/>
                        </a:rPr>
                        <a:t>4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 dirty="0">
                          <a:effectLst/>
                        </a:rPr>
                        <a:t> 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 dirty="0">
                          <a:effectLst/>
                        </a:rPr>
                        <a:t>5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>
                          <a:effectLst/>
                        </a:rPr>
                        <a:t> 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fontAlgn="b"/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55" marR="3155" marT="3155" marB="0" anchor="b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 dirty="0">
                          <a:effectLst/>
                        </a:rPr>
                        <a:t>5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400" u="none" strike="noStrike" dirty="0">
                          <a:effectLst/>
                        </a:rPr>
                        <a:t>?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 dirty="0">
                          <a:effectLst/>
                        </a:rPr>
                        <a:t> 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 dirty="0">
                          <a:effectLst/>
                        </a:rPr>
                        <a:t>3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>
                          <a:effectLst/>
                        </a:rPr>
                        <a:t> 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>
                          <a:effectLst/>
                        </a:rPr>
                        <a:t>1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810" marR="3810" marT="3810" marB="0" anchor="b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810" marR="3810" marT="3810" marB="0" anchor="b"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3191587"/>
                  </a:ext>
                </a:extLst>
              </a:tr>
              <a:tr h="26499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u="none" strike="noStrike">
                          <a:effectLst/>
                        </a:rPr>
                        <a:t>2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>
                          <a:effectLst/>
                        </a:rPr>
                        <a:t>1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>
                          <a:effectLst/>
                        </a:rPr>
                        <a:t>2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 dirty="0">
                          <a:effectLst/>
                        </a:rPr>
                        <a:t> 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 dirty="0">
                          <a:effectLst/>
                        </a:rPr>
                        <a:t> 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 dirty="0">
                          <a:effectLst/>
                        </a:rPr>
                        <a:t>4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>
                          <a:effectLst/>
                        </a:rPr>
                        <a:t> 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>
                          <a:effectLst/>
                        </a:rPr>
                        <a:t> 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>
                          <a:effectLst/>
                        </a:rPr>
                        <a:t>4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 dirty="0">
                          <a:effectLst/>
                        </a:rPr>
                        <a:t>5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 dirty="0">
                          <a:effectLst/>
                        </a:rPr>
                        <a:t> 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 dirty="0">
                          <a:effectLst/>
                        </a:rPr>
                        <a:t> 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-1.0</a:t>
                      </a:r>
                    </a:p>
                  </a:txBody>
                  <a:tcPr marL="3810" marR="3810" marT="3810" marB="0" anchor="b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0.18</a:t>
                      </a:r>
                    </a:p>
                  </a:txBody>
                  <a:tcPr marL="3810" marR="3810" marT="3810" marB="0" anchor="b"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6621775"/>
                  </a:ext>
                </a:extLst>
              </a:tr>
              <a:tr h="26499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u="none" strike="noStrike">
                          <a:effectLst/>
                        </a:rPr>
                        <a:t>3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>
                          <a:effectLst/>
                        </a:rPr>
                        <a:t>5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>
                          <a:effectLst/>
                        </a:rPr>
                        <a:t>3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>
                          <a:effectLst/>
                        </a:rPr>
                        <a:t>4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>
                          <a:effectLst/>
                        </a:rPr>
                        <a:t> 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 dirty="0">
                          <a:effectLst/>
                        </a:rPr>
                        <a:t>3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 dirty="0">
                          <a:effectLst/>
                        </a:rPr>
                        <a:t> 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 dirty="0">
                          <a:effectLst/>
                        </a:rPr>
                        <a:t>2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>
                          <a:effectLst/>
                        </a:rPr>
                        <a:t>1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>
                          <a:effectLst/>
                        </a:rPr>
                        <a:t> 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>
                          <a:effectLst/>
                        </a:rPr>
                        <a:t>4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 dirty="0">
                          <a:effectLst/>
                        </a:rPr>
                        <a:t>2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0.84</a:t>
                      </a:r>
                    </a:p>
                  </a:txBody>
                  <a:tcPr marL="3810" marR="3810" marT="381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0.27</a:t>
                      </a:r>
                    </a:p>
                  </a:txBody>
                  <a:tcPr marL="3810" marR="3810" marT="3810" marB="0" anchor="b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3366225"/>
                  </a:ext>
                </a:extLst>
              </a:tr>
              <a:tr h="26499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u="none" strike="noStrike" dirty="0">
                          <a:effectLst/>
                        </a:rPr>
                        <a:t>4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>
                          <a:effectLst/>
                        </a:rPr>
                        <a:t>2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>
                          <a:effectLst/>
                        </a:rPr>
                        <a:t> 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>
                          <a:effectLst/>
                        </a:rPr>
                        <a:t> 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>
                          <a:effectLst/>
                        </a:rPr>
                        <a:t>4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>
                          <a:effectLst/>
                        </a:rPr>
                        <a:t> 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>
                          <a:effectLst/>
                        </a:rPr>
                        <a:t> 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>
                          <a:effectLst/>
                        </a:rPr>
                        <a:t>5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 dirty="0">
                          <a:effectLst/>
                        </a:rPr>
                        <a:t> 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>
                          <a:effectLst/>
                        </a:rPr>
                        <a:t>4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 dirty="0">
                          <a:effectLst/>
                        </a:rPr>
                        <a:t>2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 dirty="0">
                          <a:effectLst/>
                        </a:rPr>
                        <a:t> 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-1.0</a:t>
                      </a:r>
                    </a:p>
                  </a:txBody>
                  <a:tcPr marL="3810" marR="3810" marT="3810" marB="0" anchor="b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0.18</a:t>
                      </a:r>
                    </a:p>
                  </a:txBody>
                  <a:tcPr marL="3810" marR="3810" marT="3810" marB="0" anchor="b"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7174517"/>
                  </a:ext>
                </a:extLst>
              </a:tr>
              <a:tr h="26499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u="none" strike="noStrike">
                          <a:effectLst/>
                        </a:rPr>
                        <a:t>5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>
                          <a:effectLst/>
                        </a:rPr>
                        <a:t>2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>
                          <a:effectLst/>
                        </a:rPr>
                        <a:t> 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>
                          <a:effectLst/>
                        </a:rPr>
                        <a:t> 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>
                          <a:effectLst/>
                        </a:rPr>
                        <a:t> 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>
                          <a:effectLst/>
                        </a:rPr>
                        <a:t> 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>
                          <a:effectLst/>
                        </a:rPr>
                        <a:t>2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>
                          <a:effectLst/>
                        </a:rPr>
                        <a:t>4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>
                          <a:effectLst/>
                        </a:rPr>
                        <a:t>3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>
                          <a:effectLst/>
                        </a:rPr>
                        <a:t>4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 dirty="0">
                          <a:effectLst/>
                        </a:rPr>
                        <a:t> 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 dirty="0">
                          <a:effectLst/>
                        </a:rPr>
                        <a:t> 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-0.87</a:t>
                      </a:r>
                    </a:p>
                  </a:txBody>
                  <a:tcPr marL="3810" marR="3810" marT="3810" marB="0" anchor="b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0.27</a:t>
                      </a:r>
                    </a:p>
                  </a:txBody>
                  <a:tcPr marL="3810" marR="3810" marT="3810" marB="0" anchor="b"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6784486"/>
                  </a:ext>
                </a:extLst>
              </a:tr>
              <a:tr h="26499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u="none" strike="noStrike" dirty="0">
                          <a:effectLst/>
                        </a:rPr>
                        <a:t>6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>
                          <a:effectLst/>
                        </a:rPr>
                        <a:t>4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>
                          <a:effectLst/>
                        </a:rPr>
                        <a:t> 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>
                          <a:effectLst/>
                        </a:rPr>
                        <a:t> 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>
                          <a:effectLst/>
                        </a:rPr>
                        <a:t>2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>
                          <a:effectLst/>
                        </a:rPr>
                        <a:t> 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>
                          <a:effectLst/>
                        </a:rPr>
                        <a:t> 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 dirty="0">
                          <a:effectLst/>
                        </a:rPr>
                        <a:t>3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>
                          <a:effectLst/>
                        </a:rPr>
                        <a:t> 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>
                          <a:effectLst/>
                        </a:rPr>
                        <a:t>3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>
                          <a:effectLst/>
                        </a:rPr>
                        <a:t> 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 dirty="0">
                          <a:effectLst/>
                        </a:rPr>
                        <a:t>1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1.0</a:t>
                      </a:r>
                    </a:p>
                  </a:txBody>
                  <a:tcPr marL="3810" marR="3810" marT="381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0.27</a:t>
                      </a:r>
                    </a:p>
                  </a:txBody>
                  <a:tcPr marL="3810" marR="3810" marT="3810" marB="0" anchor="b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12156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59606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/>
      <p:bldP spid="7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EA3CE-8DB0-40A5-B4A6-AFCE2156C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/>
              <a:t>Collaborative Filter Recommenders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03134D-F068-4BC9-B038-F3D5CBDDE3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447" y="1208869"/>
            <a:ext cx="10515600" cy="132694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Example of collaborative filtering</a:t>
            </a:r>
          </a:p>
          <a:p>
            <a:r>
              <a:rPr lang="en-US" dirty="0"/>
              <a:t>Compute weighted rating = (0.84*2 + 1.0*3)/(0.84+1.0) = </a:t>
            </a:r>
            <a:r>
              <a:rPr lang="en-US" b="1" dirty="0"/>
              <a:t>2.54</a:t>
            </a:r>
            <a:endParaRPr lang="en-US" dirty="0"/>
          </a:p>
          <a:p>
            <a:pPr lvl="1"/>
            <a:endParaRPr lang="en-US" dirty="0"/>
          </a:p>
          <a:p>
            <a:endParaRPr lang="en-US" b="1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41FE852-E3EA-4C15-93B1-68A7D22035F9}"/>
              </a:ext>
            </a:extLst>
          </p:cNvPr>
          <p:cNvSpPr txBox="1"/>
          <p:nvPr/>
        </p:nvSpPr>
        <p:spPr>
          <a:xfrm rot="16200000">
            <a:off x="203739" y="4029810"/>
            <a:ext cx="10084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Items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F1452C-79A8-4ABE-8013-4EEDAC6CD6DE}"/>
              </a:ext>
            </a:extLst>
          </p:cNvPr>
          <p:cNvSpPr txBox="1"/>
          <p:nvPr/>
        </p:nvSpPr>
        <p:spPr>
          <a:xfrm>
            <a:off x="4444803" y="2602247"/>
            <a:ext cx="10084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Users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F3406A42-91FF-48AF-87A0-DBFDB39A07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3281086"/>
              </p:ext>
            </p:extLst>
          </p:nvPr>
        </p:nvGraphicFramePr>
        <p:xfrm>
          <a:off x="950157" y="3248247"/>
          <a:ext cx="10340890" cy="294816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83671">
                  <a:extLst>
                    <a:ext uri="{9D8B030D-6E8A-4147-A177-3AD203B41FA5}">
                      <a16:colId xmlns:a16="http://schemas.microsoft.com/office/drawing/2014/main" val="3915133365"/>
                    </a:ext>
                  </a:extLst>
                </a:gridCol>
                <a:gridCol w="483671">
                  <a:extLst>
                    <a:ext uri="{9D8B030D-6E8A-4147-A177-3AD203B41FA5}">
                      <a16:colId xmlns:a16="http://schemas.microsoft.com/office/drawing/2014/main" val="3472019102"/>
                    </a:ext>
                  </a:extLst>
                </a:gridCol>
                <a:gridCol w="483671">
                  <a:extLst>
                    <a:ext uri="{9D8B030D-6E8A-4147-A177-3AD203B41FA5}">
                      <a16:colId xmlns:a16="http://schemas.microsoft.com/office/drawing/2014/main" val="4151034408"/>
                    </a:ext>
                  </a:extLst>
                </a:gridCol>
                <a:gridCol w="483671">
                  <a:extLst>
                    <a:ext uri="{9D8B030D-6E8A-4147-A177-3AD203B41FA5}">
                      <a16:colId xmlns:a16="http://schemas.microsoft.com/office/drawing/2014/main" val="1314283538"/>
                    </a:ext>
                  </a:extLst>
                </a:gridCol>
                <a:gridCol w="483671">
                  <a:extLst>
                    <a:ext uri="{9D8B030D-6E8A-4147-A177-3AD203B41FA5}">
                      <a16:colId xmlns:a16="http://schemas.microsoft.com/office/drawing/2014/main" val="1599550864"/>
                    </a:ext>
                  </a:extLst>
                </a:gridCol>
                <a:gridCol w="483671">
                  <a:extLst>
                    <a:ext uri="{9D8B030D-6E8A-4147-A177-3AD203B41FA5}">
                      <a16:colId xmlns:a16="http://schemas.microsoft.com/office/drawing/2014/main" val="1400774175"/>
                    </a:ext>
                  </a:extLst>
                </a:gridCol>
                <a:gridCol w="483671">
                  <a:extLst>
                    <a:ext uri="{9D8B030D-6E8A-4147-A177-3AD203B41FA5}">
                      <a16:colId xmlns:a16="http://schemas.microsoft.com/office/drawing/2014/main" val="348185253"/>
                    </a:ext>
                  </a:extLst>
                </a:gridCol>
                <a:gridCol w="1073751">
                  <a:extLst>
                    <a:ext uri="{9D8B030D-6E8A-4147-A177-3AD203B41FA5}">
                      <a16:colId xmlns:a16="http://schemas.microsoft.com/office/drawing/2014/main" val="1040228771"/>
                    </a:ext>
                  </a:extLst>
                </a:gridCol>
                <a:gridCol w="483671">
                  <a:extLst>
                    <a:ext uri="{9D8B030D-6E8A-4147-A177-3AD203B41FA5}">
                      <a16:colId xmlns:a16="http://schemas.microsoft.com/office/drawing/2014/main" val="1962777513"/>
                    </a:ext>
                  </a:extLst>
                </a:gridCol>
                <a:gridCol w="483671">
                  <a:extLst>
                    <a:ext uri="{9D8B030D-6E8A-4147-A177-3AD203B41FA5}">
                      <a16:colId xmlns:a16="http://schemas.microsoft.com/office/drawing/2014/main" val="878321584"/>
                    </a:ext>
                  </a:extLst>
                </a:gridCol>
                <a:gridCol w="483671">
                  <a:extLst>
                    <a:ext uri="{9D8B030D-6E8A-4147-A177-3AD203B41FA5}">
                      <a16:colId xmlns:a16="http://schemas.microsoft.com/office/drawing/2014/main" val="1958772349"/>
                    </a:ext>
                  </a:extLst>
                </a:gridCol>
                <a:gridCol w="483671">
                  <a:extLst>
                    <a:ext uri="{9D8B030D-6E8A-4147-A177-3AD203B41FA5}">
                      <a16:colId xmlns:a16="http://schemas.microsoft.com/office/drawing/2014/main" val="1890747853"/>
                    </a:ext>
                  </a:extLst>
                </a:gridCol>
                <a:gridCol w="1973379">
                  <a:extLst>
                    <a:ext uri="{9D8B030D-6E8A-4147-A177-3AD203B41FA5}">
                      <a16:colId xmlns:a16="http://schemas.microsoft.com/office/drawing/2014/main" val="2924068861"/>
                    </a:ext>
                  </a:extLst>
                </a:gridCol>
                <a:gridCol w="1973379">
                  <a:extLst>
                    <a:ext uri="{9D8B030D-6E8A-4147-A177-3AD203B41FA5}">
                      <a16:colId xmlns:a16="http://schemas.microsoft.com/office/drawing/2014/main" val="2041775299"/>
                    </a:ext>
                  </a:extLst>
                </a:gridCol>
              </a:tblGrid>
              <a:tr h="471936">
                <a:tc>
                  <a:txBody>
                    <a:bodyPr/>
                    <a:lstStyle/>
                    <a:p>
                      <a:pPr algn="ctr" fontAlgn="t"/>
                      <a:r>
                        <a:rPr lang="en-US" sz="2400" u="none" strike="noStrike" dirty="0">
                          <a:effectLst/>
                        </a:rPr>
                        <a:t> 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u="none" strike="noStrike" dirty="0">
                          <a:effectLst/>
                        </a:rPr>
                        <a:t>1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u="none" strike="noStrike" dirty="0">
                          <a:effectLst/>
                        </a:rPr>
                        <a:t>2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u="none" strike="noStrike" dirty="0">
                          <a:effectLst/>
                        </a:rPr>
                        <a:t>3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u="none" strike="noStrike" dirty="0">
                          <a:effectLst/>
                        </a:rPr>
                        <a:t>4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u="none" strike="noStrike" dirty="0">
                          <a:effectLst/>
                        </a:rPr>
                        <a:t>5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u="none" strike="noStrike" dirty="0">
                          <a:effectLst/>
                        </a:rPr>
                        <a:t>6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u="none" strike="noStrike" dirty="0">
                          <a:effectLst/>
                        </a:rPr>
                        <a:t>7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u="none" strike="noStrike" dirty="0">
                          <a:effectLst/>
                        </a:rPr>
                        <a:t>8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u="none" strike="noStrike" dirty="0">
                          <a:effectLst/>
                        </a:rPr>
                        <a:t>9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u="none" strike="noStrike" dirty="0">
                          <a:effectLst/>
                        </a:rPr>
                        <a:t>10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u="none" strike="noStrike" dirty="0">
                          <a:effectLst/>
                        </a:rPr>
                        <a:t>11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</a:rPr>
                        <a:t>Pearson Correlation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Jaccard Similarity</a:t>
                      </a:r>
                    </a:p>
                  </a:txBody>
                  <a:tcPr marL="3155" marR="3155" marT="3155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9323411"/>
                  </a:ext>
                </a:extLst>
              </a:tr>
              <a:tr h="2681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u="none" strike="noStrike" dirty="0">
                          <a:effectLst/>
                        </a:rPr>
                        <a:t>1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 dirty="0">
                          <a:effectLst/>
                        </a:rPr>
                        <a:t>4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 dirty="0">
                          <a:effectLst/>
                        </a:rPr>
                        <a:t> 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 dirty="0">
                          <a:effectLst/>
                        </a:rPr>
                        <a:t>5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>
                          <a:effectLst/>
                        </a:rPr>
                        <a:t> 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fontAlgn="b"/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55" marR="3155" marT="3155" marB="0" anchor="b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 dirty="0">
                          <a:effectLst/>
                        </a:rPr>
                        <a:t>5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400" u="none" strike="noStrike" dirty="0">
                          <a:effectLst/>
                        </a:rPr>
                        <a:t>3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 dirty="0">
                          <a:effectLst/>
                        </a:rPr>
                        <a:t> 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 dirty="0">
                          <a:effectLst/>
                        </a:rPr>
                        <a:t>3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>
                          <a:effectLst/>
                        </a:rPr>
                        <a:t> 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>
                          <a:effectLst/>
                        </a:rPr>
                        <a:t>1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810" marR="3810" marT="3810" marB="0" anchor="b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810" marR="3810" marT="3810" marB="0" anchor="b"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3191587"/>
                  </a:ext>
                </a:extLst>
              </a:tr>
              <a:tr h="26499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u="none" strike="noStrike">
                          <a:effectLst/>
                        </a:rPr>
                        <a:t>2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>
                          <a:effectLst/>
                        </a:rPr>
                        <a:t>1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>
                          <a:effectLst/>
                        </a:rPr>
                        <a:t>2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 dirty="0">
                          <a:effectLst/>
                        </a:rPr>
                        <a:t> 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 dirty="0">
                          <a:effectLst/>
                        </a:rPr>
                        <a:t> 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 dirty="0">
                          <a:effectLst/>
                        </a:rPr>
                        <a:t>4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>
                          <a:effectLst/>
                        </a:rPr>
                        <a:t> 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>
                          <a:effectLst/>
                        </a:rPr>
                        <a:t> 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>
                          <a:effectLst/>
                        </a:rPr>
                        <a:t>4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 dirty="0">
                          <a:effectLst/>
                        </a:rPr>
                        <a:t>5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 dirty="0">
                          <a:effectLst/>
                        </a:rPr>
                        <a:t> 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 dirty="0">
                          <a:effectLst/>
                        </a:rPr>
                        <a:t> 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-1.0</a:t>
                      </a:r>
                    </a:p>
                  </a:txBody>
                  <a:tcPr marL="3810" marR="3810" marT="3810" marB="0" anchor="b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0.18</a:t>
                      </a:r>
                    </a:p>
                  </a:txBody>
                  <a:tcPr marL="3810" marR="3810" marT="3810" marB="0" anchor="b"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6621775"/>
                  </a:ext>
                </a:extLst>
              </a:tr>
              <a:tr h="26499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u="none" strike="noStrike">
                          <a:effectLst/>
                        </a:rPr>
                        <a:t>3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>
                          <a:effectLst/>
                        </a:rPr>
                        <a:t>5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>
                          <a:effectLst/>
                        </a:rPr>
                        <a:t>3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>
                          <a:effectLst/>
                        </a:rPr>
                        <a:t>4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>
                          <a:effectLst/>
                        </a:rPr>
                        <a:t> 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 dirty="0">
                          <a:effectLst/>
                        </a:rPr>
                        <a:t>3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 dirty="0">
                          <a:effectLst/>
                        </a:rPr>
                        <a:t> 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 dirty="0">
                          <a:effectLst/>
                        </a:rPr>
                        <a:t>2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>
                          <a:effectLst/>
                        </a:rPr>
                        <a:t>1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>
                          <a:effectLst/>
                        </a:rPr>
                        <a:t> 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>
                          <a:effectLst/>
                        </a:rPr>
                        <a:t>4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 dirty="0">
                          <a:effectLst/>
                        </a:rPr>
                        <a:t>2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0.84</a:t>
                      </a:r>
                    </a:p>
                  </a:txBody>
                  <a:tcPr marL="3810" marR="3810" marT="381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0.27</a:t>
                      </a:r>
                    </a:p>
                  </a:txBody>
                  <a:tcPr marL="3810" marR="3810" marT="3810" marB="0" anchor="b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3366225"/>
                  </a:ext>
                </a:extLst>
              </a:tr>
              <a:tr h="26499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u="none" strike="noStrike" dirty="0">
                          <a:effectLst/>
                        </a:rPr>
                        <a:t>4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>
                          <a:effectLst/>
                        </a:rPr>
                        <a:t>2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>
                          <a:effectLst/>
                        </a:rPr>
                        <a:t> 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>
                          <a:effectLst/>
                        </a:rPr>
                        <a:t> 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>
                          <a:effectLst/>
                        </a:rPr>
                        <a:t>4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>
                          <a:effectLst/>
                        </a:rPr>
                        <a:t> 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>
                          <a:effectLst/>
                        </a:rPr>
                        <a:t> 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>
                          <a:effectLst/>
                        </a:rPr>
                        <a:t>5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 dirty="0">
                          <a:effectLst/>
                        </a:rPr>
                        <a:t> 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>
                          <a:effectLst/>
                        </a:rPr>
                        <a:t>4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 dirty="0">
                          <a:effectLst/>
                        </a:rPr>
                        <a:t>2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 dirty="0">
                          <a:effectLst/>
                        </a:rPr>
                        <a:t> 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-1.0</a:t>
                      </a:r>
                    </a:p>
                  </a:txBody>
                  <a:tcPr marL="3810" marR="3810" marT="3810" marB="0" anchor="b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0.18</a:t>
                      </a:r>
                    </a:p>
                  </a:txBody>
                  <a:tcPr marL="3810" marR="3810" marT="3810" marB="0" anchor="b"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7174517"/>
                  </a:ext>
                </a:extLst>
              </a:tr>
              <a:tr h="26499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u="none" strike="noStrike">
                          <a:effectLst/>
                        </a:rPr>
                        <a:t>5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>
                          <a:effectLst/>
                        </a:rPr>
                        <a:t>2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>
                          <a:effectLst/>
                        </a:rPr>
                        <a:t> 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>
                          <a:effectLst/>
                        </a:rPr>
                        <a:t> 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>
                          <a:effectLst/>
                        </a:rPr>
                        <a:t> 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>
                          <a:effectLst/>
                        </a:rPr>
                        <a:t> 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>
                          <a:effectLst/>
                        </a:rPr>
                        <a:t>2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>
                          <a:effectLst/>
                        </a:rPr>
                        <a:t>4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>
                          <a:effectLst/>
                        </a:rPr>
                        <a:t>3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>
                          <a:effectLst/>
                        </a:rPr>
                        <a:t>4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 dirty="0">
                          <a:effectLst/>
                        </a:rPr>
                        <a:t> 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 dirty="0">
                          <a:effectLst/>
                        </a:rPr>
                        <a:t> 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-0.87</a:t>
                      </a:r>
                    </a:p>
                  </a:txBody>
                  <a:tcPr marL="3810" marR="3810" marT="3810" marB="0" anchor="b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0.27</a:t>
                      </a:r>
                    </a:p>
                  </a:txBody>
                  <a:tcPr marL="3810" marR="3810" marT="3810" marB="0" anchor="b"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6784486"/>
                  </a:ext>
                </a:extLst>
              </a:tr>
              <a:tr h="26499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u="none" strike="noStrike" dirty="0">
                          <a:effectLst/>
                        </a:rPr>
                        <a:t>6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>
                          <a:effectLst/>
                        </a:rPr>
                        <a:t>4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>
                          <a:effectLst/>
                        </a:rPr>
                        <a:t> 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>
                          <a:effectLst/>
                        </a:rPr>
                        <a:t> 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>
                          <a:effectLst/>
                        </a:rPr>
                        <a:t>2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>
                          <a:effectLst/>
                        </a:rPr>
                        <a:t> 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>
                          <a:effectLst/>
                        </a:rPr>
                        <a:t> 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 dirty="0">
                          <a:effectLst/>
                        </a:rPr>
                        <a:t>3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>
                          <a:effectLst/>
                        </a:rPr>
                        <a:t> 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>
                          <a:effectLst/>
                        </a:rPr>
                        <a:t>3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>
                          <a:effectLst/>
                        </a:rPr>
                        <a:t> 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 dirty="0">
                          <a:effectLst/>
                        </a:rPr>
                        <a:t>1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1.0</a:t>
                      </a:r>
                    </a:p>
                  </a:txBody>
                  <a:tcPr marL="3810" marR="3810" marT="381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0.27</a:t>
                      </a:r>
                    </a:p>
                  </a:txBody>
                  <a:tcPr marL="3810" marR="3810" marT="3810" marB="0" anchor="b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12156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724087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0794D5-86C7-787D-1D7B-27B352567B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869D910F-20CC-91CB-D791-064EEDD11A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85165" y="1784284"/>
            <a:ext cx="9685343" cy="2015419"/>
          </a:xfrm>
        </p:spPr>
        <p:txBody>
          <a:bodyPr>
            <a:normAutofit/>
          </a:bodyPr>
          <a:lstStyle/>
          <a:p>
            <a:r>
              <a:rPr lang="en-US" sz="4400" b="1" dirty="0"/>
              <a:t>Overview of Recommender Algorithms</a:t>
            </a:r>
          </a:p>
        </p:txBody>
      </p:sp>
    </p:spTree>
    <p:extLst>
      <p:ext uri="{BB962C8B-B14F-4D97-AF65-F5344CB8AC3E}">
        <p14:creationId xmlns:p14="http://schemas.microsoft.com/office/powerpoint/2010/main" val="70208261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EA3CE-8DB0-40A5-B4A6-AFCE2156C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/>
              <a:t>Collaborative Filter Recommenders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03134D-F068-4BC9-B038-F3D5CBDDE3F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75447" y="1208868"/>
                <a:ext cx="10515600" cy="5447426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Collaborative filtering computes similarity weighted average rating</a:t>
                </a:r>
              </a:p>
              <a:p>
                <a:r>
                  <a:rPr lang="en-US" dirty="0"/>
                  <a:t>Could we use some other weighting other than similarity, w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Prediction by filtering for k highest weights, and estimate rating:</a:t>
                </a:r>
                <a:br>
                  <a:rPr lang="en-US" dirty="0"/>
                </a:b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𝑥𝑗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Can find optimal weights by minimizing MSE with gradient descent</a:t>
                </a:r>
              </a:p>
              <a:p>
                <a:pPr lvl="1"/>
                <a:r>
                  <a:rPr lang="en-US" dirty="0"/>
                  <a:t>Can include baseline terms</a:t>
                </a:r>
              </a:p>
              <a:p>
                <a:pPr lvl="1"/>
                <a:r>
                  <a:rPr lang="en-US" dirty="0"/>
                  <a:t>Will take up gradient decent later</a:t>
                </a:r>
              </a:p>
              <a:p>
                <a:r>
                  <a:rPr lang="en-US" dirty="0"/>
                  <a:t>Or use neural collaborative filtering, </a:t>
                </a:r>
                <a:r>
                  <a:rPr lang="en-US" dirty="0">
                    <a:hlinkClick r:id="rId2"/>
                  </a:rPr>
                  <a:t>He, et. el., 2017</a:t>
                </a:r>
                <a:r>
                  <a:rPr lang="en-US" dirty="0"/>
                  <a:t>, to learn optimal weights </a:t>
                </a:r>
                <a:endParaRPr lang="en-US" b="1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03134D-F068-4BC9-B038-F3D5CBDDE3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75447" y="1208868"/>
                <a:ext cx="10515600" cy="5447426"/>
              </a:xfrm>
              <a:blipFill>
                <a:blip r:embed="rId3"/>
                <a:stretch>
                  <a:fillRect l="-1159" t="-2461" r="-11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79675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72B41D70-8836-483A-8138-BCB7A352D4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85165" y="1784284"/>
            <a:ext cx="9685343" cy="2015419"/>
          </a:xfrm>
        </p:spPr>
        <p:txBody>
          <a:bodyPr>
            <a:normAutofit/>
          </a:bodyPr>
          <a:lstStyle/>
          <a:p>
            <a:r>
              <a:rPr lang="en-US" sz="4400" b="1" dirty="0"/>
              <a:t>Evaluating Recommenders</a:t>
            </a:r>
          </a:p>
        </p:txBody>
      </p:sp>
    </p:spTree>
    <p:extLst>
      <p:ext uri="{BB962C8B-B14F-4D97-AF65-F5344CB8AC3E}">
        <p14:creationId xmlns:p14="http://schemas.microsoft.com/office/powerpoint/2010/main" val="311492341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63D48E-7DDD-6156-0A05-4EB2033943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31A44-874E-8831-E915-8CFF2A4FB7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Evaluating Recommenders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B0CBF9-87CC-11AC-AD83-94CE226B28C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41713" y="896079"/>
            <a:ext cx="7078859" cy="56989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How do we objectively evaluate IR algorithms? </a:t>
            </a:r>
          </a:p>
          <a:p>
            <a:r>
              <a:rPr lang="en-US" dirty="0">
                <a:latin typeface="+mn-lt"/>
              </a:rPr>
              <a:t>There are three dimensions of performance </a:t>
            </a:r>
          </a:p>
          <a:p>
            <a:r>
              <a:rPr lang="en-US" dirty="0">
                <a:latin typeface="+mn-lt"/>
              </a:rPr>
              <a:t>Many possible </a:t>
            </a:r>
            <a:r>
              <a:rPr lang="en-US" dirty="0">
                <a:latin typeface="+mn-lt"/>
                <a:hlinkClick r:id="rId3"/>
              </a:rPr>
              <a:t>recommendation performance metrics</a:t>
            </a:r>
            <a:r>
              <a:rPr lang="en-US" dirty="0">
                <a:latin typeface="+mn-lt"/>
                <a:hlinkClick r:id="rId4"/>
              </a:rPr>
              <a:t> </a:t>
            </a:r>
            <a:endParaRPr lang="en-US" dirty="0">
              <a:latin typeface="+mn-lt"/>
            </a:endParaRPr>
          </a:p>
          <a:p>
            <a:r>
              <a:rPr lang="en-US" b="1" dirty="0">
                <a:latin typeface="+mn-lt"/>
              </a:rPr>
              <a:t>Memory use </a:t>
            </a:r>
            <a:r>
              <a:rPr lang="en-US" dirty="0">
                <a:latin typeface="+mn-lt"/>
              </a:rPr>
              <a:t>can be the biggest constraint for massive data sets</a:t>
            </a:r>
          </a:p>
          <a:p>
            <a:r>
              <a:rPr lang="en-US" b="1" dirty="0">
                <a:latin typeface="+mn-lt"/>
              </a:rPr>
              <a:t>Speed</a:t>
            </a:r>
            <a:r>
              <a:rPr lang="en-US" dirty="0">
                <a:latin typeface="+mn-lt"/>
              </a:rPr>
              <a:t> can be important for many applications   </a:t>
            </a:r>
          </a:p>
          <a:p>
            <a:pPr lvl="1"/>
            <a:r>
              <a:rPr lang="en-US" dirty="0">
                <a:latin typeface="+mn-lt"/>
              </a:rPr>
              <a:t>Users will only pay attention to promptly displayed recommendations </a:t>
            </a: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9725A6CF-0B0D-044D-B5B6-DE9B7965339A}"/>
              </a:ext>
            </a:extLst>
          </p:cNvPr>
          <p:cNvSpPr/>
          <p:nvPr/>
        </p:nvSpPr>
        <p:spPr>
          <a:xfrm>
            <a:off x="8131804" y="2645404"/>
            <a:ext cx="3618482" cy="2919234"/>
          </a:xfrm>
          <a:prstGeom prst="triangl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6EA804-9933-F229-12BD-74D194299BD8}"/>
              </a:ext>
            </a:extLst>
          </p:cNvPr>
          <p:cNvSpPr txBox="1"/>
          <p:nvPr/>
        </p:nvSpPr>
        <p:spPr>
          <a:xfrm>
            <a:off x="9002152" y="1814407"/>
            <a:ext cx="18777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Low Memory -Scalable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2A55F2-3C05-63F7-9CF9-01D795678EB1}"/>
              </a:ext>
            </a:extLst>
          </p:cNvPr>
          <p:cNvSpPr txBox="1"/>
          <p:nvPr/>
        </p:nvSpPr>
        <p:spPr>
          <a:xfrm>
            <a:off x="7179129" y="5577562"/>
            <a:ext cx="26615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Low Computational Complexity-Scalable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2E1CDF-2012-FB77-C632-1BA165B1028C}"/>
              </a:ext>
            </a:extLst>
          </p:cNvPr>
          <p:cNvSpPr txBox="1"/>
          <p:nvPr/>
        </p:nvSpPr>
        <p:spPr>
          <a:xfrm>
            <a:off x="10341033" y="5577562"/>
            <a:ext cx="18509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Retrieval Performance</a:t>
            </a:r>
          </a:p>
        </p:txBody>
      </p:sp>
    </p:spTree>
    <p:extLst>
      <p:ext uri="{BB962C8B-B14F-4D97-AF65-F5344CB8AC3E}">
        <p14:creationId xmlns:p14="http://schemas.microsoft.com/office/powerpoint/2010/main" val="877700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/>
      <p:bldP spid="7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148501-B656-A203-0084-D99C372030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522B5E-C5E0-A670-25D1-6E85E1A701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Evaluating Recommenders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0CB8A5-C072-FB27-8058-BCA2869F8C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447" y="1208868"/>
            <a:ext cx="10515600" cy="544742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hlinkClick r:id="rId2"/>
              </a:rPr>
              <a:t>Jadon Patil 2024 </a:t>
            </a:r>
            <a:r>
              <a:rPr lang="en-US" dirty="0"/>
              <a:t>provide a exhaustive, perhaps exhausting</a:t>
            </a:r>
            <a:r>
              <a:rPr lang="en-US" dirty="0">
                <a:sym typeface="Wingdings" panose="05000000000000000000" pitchFamily="2" charset="2"/>
              </a:rPr>
              <a:t>,</a:t>
            </a:r>
            <a:r>
              <a:rPr lang="en-US" dirty="0"/>
              <a:t> review of four aspects of recommender system performance evaluation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Similarity metrics </a:t>
            </a:r>
            <a:r>
              <a:rPr lang="en-US" dirty="0"/>
              <a:t>measure the similarity of recommendations to user queries   </a:t>
            </a:r>
          </a:p>
          <a:p>
            <a:pPr lvl="1"/>
            <a:r>
              <a:rPr lang="en-US" dirty="0"/>
              <a:t>We have addressed these metrics previously 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Candidate generation </a:t>
            </a:r>
            <a:r>
              <a:rPr lang="en-US" dirty="0"/>
              <a:t>metrics evaluate the how broad and relevant the recommendations are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Predictive metrics </a:t>
            </a:r>
            <a:r>
              <a:rPr lang="en-US" dirty="0"/>
              <a:t>evaluate how well the recommender system predicts the ratings of users   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Business metrics </a:t>
            </a:r>
            <a:r>
              <a:rPr lang="en-US" dirty="0"/>
              <a:t>how well the recommender system improves business performance   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025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E6BD38-9E2F-0B9D-F94A-7A13408195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18E9C-57F4-75C4-5DF4-F5FEC2F4B7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Evaluating Recommenders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D1565D-5226-E04B-3A54-1E02B86D67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447" y="1208868"/>
            <a:ext cx="10515600" cy="544742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hlinkClick r:id="rId2"/>
              </a:rPr>
              <a:t>Jadon Patil 2024 </a:t>
            </a:r>
            <a:r>
              <a:rPr lang="en-US" dirty="0"/>
              <a:t>review a large number of </a:t>
            </a:r>
            <a:r>
              <a:rPr lang="en-US" b="1" dirty="0"/>
              <a:t>candidate generation metrics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Ranking metrics </a:t>
            </a:r>
            <a:r>
              <a:rPr lang="en-US" dirty="0"/>
              <a:t>for either candidate generation or business evaluation</a:t>
            </a:r>
            <a:endParaRPr lang="en-US" b="1" dirty="0"/>
          </a:p>
          <a:p>
            <a:pPr lvl="1"/>
            <a:r>
              <a:rPr lang="en-US" dirty="0" err="1"/>
              <a:t>Precision@k</a:t>
            </a:r>
            <a:r>
              <a:rPr lang="en-US" dirty="0"/>
              <a:t>, </a:t>
            </a:r>
            <a:r>
              <a:rPr lang="en-US" dirty="0" err="1"/>
              <a:t>Recall@k</a:t>
            </a:r>
            <a:r>
              <a:rPr lang="en-US" dirty="0"/>
              <a:t>, average </a:t>
            </a:r>
            <a:r>
              <a:rPr lang="en-US" dirty="0" err="1"/>
              <a:t>Precision@k</a:t>
            </a:r>
            <a:r>
              <a:rPr lang="en-US" dirty="0"/>
              <a:t>, average </a:t>
            </a:r>
            <a:r>
              <a:rPr lang="en-US" dirty="0" err="1"/>
              <a:t>Recall@k</a:t>
            </a:r>
            <a:endParaRPr lang="en-US" dirty="0"/>
          </a:p>
          <a:p>
            <a:pPr lvl="1"/>
            <a:r>
              <a:rPr lang="en-US" dirty="0"/>
              <a:t>Normalized cumulative discounted gain</a:t>
            </a:r>
          </a:p>
          <a:p>
            <a:pPr lvl="1"/>
            <a:r>
              <a:rPr lang="en-US" dirty="0"/>
              <a:t>Mean reciprocal rank</a:t>
            </a:r>
          </a:p>
          <a:p>
            <a:pPr lvl="1"/>
            <a:r>
              <a:rPr lang="en-US" dirty="0"/>
              <a:t>…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Candidate generation metrics</a:t>
            </a:r>
          </a:p>
          <a:p>
            <a:pPr lvl="1"/>
            <a:r>
              <a:rPr lang="en-US" dirty="0"/>
              <a:t>Novelty</a:t>
            </a:r>
          </a:p>
          <a:p>
            <a:pPr lvl="1"/>
            <a:r>
              <a:rPr lang="en-US" dirty="0"/>
              <a:t>Diversity</a:t>
            </a:r>
          </a:p>
          <a:p>
            <a:pPr lvl="1"/>
            <a:r>
              <a:rPr lang="en-US" dirty="0"/>
              <a:t>Serendipity</a:t>
            </a:r>
          </a:p>
          <a:p>
            <a:pPr lvl="1"/>
            <a:r>
              <a:rPr lang="en-US" dirty="0"/>
              <a:t>Catalog coverage</a:t>
            </a:r>
          </a:p>
          <a:p>
            <a:pPr lvl="1"/>
            <a:r>
              <a:rPr lang="en-US" dirty="0"/>
              <a:t>Distributional coverage 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7367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538AA1-5119-F61A-40EF-009720121E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7134E0-7CF5-BFBC-5F4F-DF23822132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Evaluating Recommenders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4C4131C-8029-2A94-7124-6D62CD52873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75447" y="1208868"/>
                <a:ext cx="10515600" cy="5447426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Candidate generation metrics</a:t>
                </a:r>
              </a:p>
              <a:p>
                <a:r>
                  <a:rPr lang="en-US" b="1" dirty="0"/>
                  <a:t>Novelty</a:t>
                </a:r>
                <a:r>
                  <a:rPr lang="en-US" dirty="0"/>
                  <a:t> measures how unexpected items in recommender set of user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, given normalized </a:t>
                </a:r>
                <a:r>
                  <a:rPr lang="en-US" b="1" dirty="0"/>
                  <a:t>popularity score</a:t>
                </a:r>
                <a:r>
                  <a:rPr lang="en-US" dirty="0"/>
                  <a:t> for item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</m:oMath>
                </a14:m>
                <a:endParaRPr lang="en-US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𝑁𝑜𝑣𝑒𝑙𝑡𝑦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sub>
                          </m:sSub>
                        </m:sub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𝑝𝑠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e>
                      </m:nary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𝑝𝑠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𝑟𝑎𝑛𝑘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</m: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𝑠𝑒𝑡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𝑎𝑣𝑎𝑖𝑙𝑎𝑏𝑙𝑒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𝑖𝑡𝑒𝑚𝑠</m:t>
                      </m:r>
                    </m:oMath>
                  </m:oMathPara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𝑁𝑜𝑣𝑒𝑙𝑡𝑦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≤1</m:t>
                    </m:r>
                  </m:oMath>
                </a14:m>
                <a:endParaRPr lang="en-US" dirty="0"/>
              </a:p>
              <a:p>
                <a:r>
                  <a:rPr lang="en-US" dirty="0"/>
                  <a:t>Popular items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dirty="0"/>
                  <a:t> lower novelty </a:t>
                </a:r>
              </a:p>
              <a:p>
                <a:r>
                  <a:rPr lang="en-US" dirty="0"/>
                  <a:t>Including novel items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dirty="0"/>
                  <a:t> improves user experience </a:t>
                </a:r>
              </a:p>
              <a:p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4C4131C-8029-2A94-7124-6D62CD52873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75447" y="1208868"/>
                <a:ext cx="10515600" cy="5447426"/>
              </a:xfrm>
              <a:blipFill>
                <a:blip r:embed="rId2"/>
                <a:stretch>
                  <a:fillRect l="-1159" t="-2461" r="-15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23804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079754-1576-9922-95A6-159EBFC3E9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B96465-FA7D-12EA-C053-6CFD618CA6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Evaluating Recommenders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91DB024-E523-F824-8A01-A31EE683A2E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75447" y="1208868"/>
                <a:ext cx="10515600" cy="544742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Candidate generation metrics</a:t>
                </a:r>
              </a:p>
              <a:p>
                <a:r>
                  <a:rPr lang="en-US" b="1" dirty="0"/>
                  <a:t>Diversity</a:t>
                </a:r>
                <a:r>
                  <a:rPr lang="en-US" dirty="0"/>
                  <a:t> measures pairwise dissimilarity of recommendation set,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dirty="0"/>
                  <a:t>  </a:t>
                </a:r>
                <a:endParaRPr lang="en-US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𝐷𝑖𝑣𝑒𝑟𝑠𝑖𝑡𝑦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∙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den>
                      </m:f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𝑑𝑖𝑠𝑠𝑖𝑚𝑖𝑙𝑎𝑟𝑖𝑡𝑦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</m:e>
                          </m:nary>
                        </m:e>
                      </m:nary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𝑑𝑖𝑠𝑠𝑖𝑚𝑖𝑙𝑎𝑟𝑖𝑡𝑦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b="0" dirty="0">
                    <a:latin typeface="Cambria Math" panose="02040503050406030204" pitchFamily="18" charset="0"/>
                  </a:rPr>
                  <a:t> is metric of dissimilarity or distance between recommendations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𝑎𝑛𝑑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𝐷𝑖𝑣𝑒𝑟𝑠𝑖𝑡𝑦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≤1</m:t>
                    </m:r>
                  </m:oMath>
                </a14:m>
                <a:endParaRPr lang="en-US" dirty="0"/>
              </a:p>
              <a:p>
                <a:r>
                  <a:rPr lang="en-US" dirty="0"/>
                  <a:t>Recommendation sets with high diversity are thought to increase user engagement  </a:t>
                </a:r>
              </a:p>
              <a:p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91DB024-E523-F824-8A01-A31EE683A2E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75447" y="1208868"/>
                <a:ext cx="10515600" cy="5447426"/>
              </a:xfrm>
              <a:blipFill>
                <a:blip r:embed="rId2"/>
                <a:stretch>
                  <a:fillRect l="-1159" t="-1790" r="-18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79672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A87125-C28F-C7DC-4CBD-B6C9E2CD46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B7226-5FC7-9ACB-196C-839E90EA0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Evaluating Recommenders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BA1C7F6-8706-858B-D3BC-74B83283EE3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75447" y="1208868"/>
                <a:ext cx="10515600" cy="5447426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Candidate generation metrics</a:t>
                </a:r>
              </a:p>
              <a:p>
                <a:r>
                  <a:rPr lang="en-US" b="1" dirty="0"/>
                  <a:t>Serendipity</a:t>
                </a:r>
                <a:r>
                  <a:rPr lang="en-US" dirty="0"/>
                  <a:t> measures how well the recommender 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dirty="0"/>
                  <a:t> for the set of users,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US" dirty="0"/>
                  <a:t>, set of items, I, set of items discovered by the user,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0" dirty="0"/>
                  <a:t> and</a:t>
                </a:r>
                <a:r>
                  <a:rPr lang="en-US" dirty="0"/>
                  <a:t> set of items liked by the user L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𝑆𝑒𝑟𝑒𝑛𝑑𝑖𝑝𝑖𝑡𝑦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</m:d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sub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10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∈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sub>
                                  </m:sSub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∩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𝐷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)∩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𝐿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r>
                  <a:rPr lang="en-US" dirty="0"/>
                  <a:t>Serendipity measures how well the user likes but does not expect items in the recommendations</a:t>
                </a:r>
              </a:p>
              <a:p>
                <a:r>
                  <a:rPr lang="en-US" dirty="0"/>
                  <a:t>In other words, serendipity measures the recommender's ability to provide useful but unexpected recommendations 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BA1C7F6-8706-858B-D3BC-74B83283EE3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75447" y="1208868"/>
                <a:ext cx="10515600" cy="5447426"/>
              </a:xfrm>
              <a:blipFill>
                <a:blip r:embed="rId2"/>
                <a:stretch>
                  <a:fillRect l="-1159" t="-24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60968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EA3CE-8DB0-40A5-B4A6-AFCE2156C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Evaluating Recommenders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03134D-F068-4BC9-B038-F3D5CBDDE3F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35131" y="1060534"/>
                <a:ext cx="11850624" cy="207153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Evaluating </a:t>
                </a:r>
                <a:r>
                  <a:rPr lang="en-US" b="1" dirty="0"/>
                  <a:t>predictive performance </a:t>
                </a:r>
                <a:r>
                  <a:rPr lang="en-US" dirty="0"/>
                  <a:t>or recommender systems</a:t>
                </a:r>
              </a:p>
              <a:p>
                <a:r>
                  <a:rPr lang="en-US" b="1" dirty="0"/>
                  <a:t>Predictive metrics </a:t>
                </a:r>
                <a:r>
                  <a:rPr lang="en-US" dirty="0"/>
                  <a:t>compare actual ratings for item, </a:t>
                </a:r>
                <a:r>
                  <a:rPr lang="en-US" i="1" dirty="0" err="1"/>
                  <a:t>i</a:t>
                </a:r>
                <a:r>
                  <a:rPr lang="en-US" dirty="0"/>
                  <a:t>, and user </a:t>
                </a:r>
                <a:r>
                  <a:rPr lang="en-US" i="1" dirty="0"/>
                  <a:t>x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𝑖𝑥</m:t>
                        </m:r>
                      </m:sub>
                    </m:sSub>
                  </m:oMath>
                </a14:m>
                <a:r>
                  <a:rPr lang="en-US" dirty="0"/>
                  <a:t>, to the predicted rating,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𝑖𝑥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Follows supervised learning (regression) evaluation process</a:t>
                </a:r>
              </a:p>
              <a:p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endParaRPr lang="en-US" b="1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03134D-F068-4BC9-B038-F3D5CBDDE3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35131" y="1060534"/>
                <a:ext cx="11850624" cy="2071539"/>
              </a:xfrm>
              <a:blipFill>
                <a:blip r:embed="rId2"/>
                <a:stretch>
                  <a:fillRect l="-1080" t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7C78B94-5AB1-430D-915C-1FDBE7A28BF2}"/>
              </a:ext>
            </a:extLst>
          </p:cNvPr>
          <p:cNvSpPr txBox="1">
            <a:spLocks/>
          </p:cNvSpPr>
          <p:nvPr/>
        </p:nvSpPr>
        <p:spPr>
          <a:xfrm>
            <a:off x="4815523" y="3392982"/>
            <a:ext cx="7270232" cy="30998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Compare estimated rating to actual ratings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Choose evaluation metrics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Start with full data sample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Hold back Bernoulli sampled fraction of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Train model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Evaluate using metric</a:t>
            </a:r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b="1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80F5926-38D3-44ED-BAAB-A085285008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0987177"/>
              </p:ext>
            </p:extLst>
          </p:nvPr>
        </p:nvGraphicFramePr>
        <p:xfrm>
          <a:off x="887869" y="3601981"/>
          <a:ext cx="3234632" cy="25104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4329">
                  <a:extLst>
                    <a:ext uri="{9D8B030D-6E8A-4147-A177-3AD203B41FA5}">
                      <a16:colId xmlns:a16="http://schemas.microsoft.com/office/drawing/2014/main" val="3793682225"/>
                    </a:ext>
                  </a:extLst>
                </a:gridCol>
                <a:gridCol w="404329">
                  <a:extLst>
                    <a:ext uri="{9D8B030D-6E8A-4147-A177-3AD203B41FA5}">
                      <a16:colId xmlns:a16="http://schemas.microsoft.com/office/drawing/2014/main" val="4266227060"/>
                    </a:ext>
                  </a:extLst>
                </a:gridCol>
                <a:gridCol w="404329">
                  <a:extLst>
                    <a:ext uri="{9D8B030D-6E8A-4147-A177-3AD203B41FA5}">
                      <a16:colId xmlns:a16="http://schemas.microsoft.com/office/drawing/2014/main" val="3754591544"/>
                    </a:ext>
                  </a:extLst>
                </a:gridCol>
                <a:gridCol w="404329">
                  <a:extLst>
                    <a:ext uri="{9D8B030D-6E8A-4147-A177-3AD203B41FA5}">
                      <a16:colId xmlns:a16="http://schemas.microsoft.com/office/drawing/2014/main" val="4122521791"/>
                    </a:ext>
                  </a:extLst>
                </a:gridCol>
                <a:gridCol w="404329">
                  <a:extLst>
                    <a:ext uri="{9D8B030D-6E8A-4147-A177-3AD203B41FA5}">
                      <a16:colId xmlns:a16="http://schemas.microsoft.com/office/drawing/2014/main" val="759628004"/>
                    </a:ext>
                  </a:extLst>
                </a:gridCol>
                <a:gridCol w="404329">
                  <a:extLst>
                    <a:ext uri="{9D8B030D-6E8A-4147-A177-3AD203B41FA5}">
                      <a16:colId xmlns:a16="http://schemas.microsoft.com/office/drawing/2014/main" val="2344884668"/>
                    </a:ext>
                  </a:extLst>
                </a:gridCol>
                <a:gridCol w="404329">
                  <a:extLst>
                    <a:ext uri="{9D8B030D-6E8A-4147-A177-3AD203B41FA5}">
                      <a16:colId xmlns:a16="http://schemas.microsoft.com/office/drawing/2014/main" val="2512062017"/>
                    </a:ext>
                  </a:extLst>
                </a:gridCol>
                <a:gridCol w="404329">
                  <a:extLst>
                    <a:ext uri="{9D8B030D-6E8A-4147-A177-3AD203B41FA5}">
                      <a16:colId xmlns:a16="http://schemas.microsoft.com/office/drawing/2014/main" val="4167228965"/>
                    </a:ext>
                  </a:extLst>
                </a:gridCol>
              </a:tblGrid>
              <a:tr h="313811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5396826"/>
                  </a:ext>
                </a:extLst>
              </a:tr>
              <a:tr h="313811"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9912246"/>
                  </a:ext>
                </a:extLst>
              </a:tr>
              <a:tr h="313811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8705685"/>
                  </a:ext>
                </a:extLst>
              </a:tr>
              <a:tr h="313811"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4045998"/>
                  </a:ext>
                </a:extLst>
              </a:tr>
              <a:tr h="313811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1714840"/>
                  </a:ext>
                </a:extLst>
              </a:tr>
              <a:tr h="313811"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2305439"/>
                  </a:ext>
                </a:extLst>
              </a:tr>
              <a:tr h="313811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1253089"/>
                  </a:ext>
                </a:extLst>
              </a:tr>
              <a:tr h="313811"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9034102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1306B50-E0B9-44A2-A52F-5F58E3CB2C0B}"/>
              </a:ext>
            </a:extLst>
          </p:cNvPr>
          <p:cNvSpPr txBox="1"/>
          <p:nvPr/>
        </p:nvSpPr>
        <p:spPr>
          <a:xfrm>
            <a:off x="2000958" y="3067129"/>
            <a:ext cx="10084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Users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7B9402-0FE2-45C1-ACAF-3FFD74A7024A}"/>
              </a:ext>
            </a:extLst>
          </p:cNvPr>
          <p:cNvSpPr txBox="1"/>
          <p:nvPr/>
        </p:nvSpPr>
        <p:spPr>
          <a:xfrm rot="16200000">
            <a:off x="31940" y="4677095"/>
            <a:ext cx="10084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Items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8108987B-A8C8-45D3-9842-03D904DE94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5129502"/>
              </p:ext>
            </p:extLst>
          </p:nvPr>
        </p:nvGraphicFramePr>
        <p:xfrm>
          <a:off x="887868" y="3601981"/>
          <a:ext cx="3234632" cy="25104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4329">
                  <a:extLst>
                    <a:ext uri="{9D8B030D-6E8A-4147-A177-3AD203B41FA5}">
                      <a16:colId xmlns:a16="http://schemas.microsoft.com/office/drawing/2014/main" val="3793682225"/>
                    </a:ext>
                  </a:extLst>
                </a:gridCol>
                <a:gridCol w="404329">
                  <a:extLst>
                    <a:ext uri="{9D8B030D-6E8A-4147-A177-3AD203B41FA5}">
                      <a16:colId xmlns:a16="http://schemas.microsoft.com/office/drawing/2014/main" val="4266227060"/>
                    </a:ext>
                  </a:extLst>
                </a:gridCol>
                <a:gridCol w="404329">
                  <a:extLst>
                    <a:ext uri="{9D8B030D-6E8A-4147-A177-3AD203B41FA5}">
                      <a16:colId xmlns:a16="http://schemas.microsoft.com/office/drawing/2014/main" val="3754591544"/>
                    </a:ext>
                  </a:extLst>
                </a:gridCol>
                <a:gridCol w="404329">
                  <a:extLst>
                    <a:ext uri="{9D8B030D-6E8A-4147-A177-3AD203B41FA5}">
                      <a16:colId xmlns:a16="http://schemas.microsoft.com/office/drawing/2014/main" val="4122521791"/>
                    </a:ext>
                  </a:extLst>
                </a:gridCol>
                <a:gridCol w="404329">
                  <a:extLst>
                    <a:ext uri="{9D8B030D-6E8A-4147-A177-3AD203B41FA5}">
                      <a16:colId xmlns:a16="http://schemas.microsoft.com/office/drawing/2014/main" val="759628004"/>
                    </a:ext>
                  </a:extLst>
                </a:gridCol>
                <a:gridCol w="404329">
                  <a:extLst>
                    <a:ext uri="{9D8B030D-6E8A-4147-A177-3AD203B41FA5}">
                      <a16:colId xmlns:a16="http://schemas.microsoft.com/office/drawing/2014/main" val="2344884668"/>
                    </a:ext>
                  </a:extLst>
                </a:gridCol>
                <a:gridCol w="404329">
                  <a:extLst>
                    <a:ext uri="{9D8B030D-6E8A-4147-A177-3AD203B41FA5}">
                      <a16:colId xmlns:a16="http://schemas.microsoft.com/office/drawing/2014/main" val="2512062017"/>
                    </a:ext>
                  </a:extLst>
                </a:gridCol>
                <a:gridCol w="404329">
                  <a:extLst>
                    <a:ext uri="{9D8B030D-6E8A-4147-A177-3AD203B41FA5}">
                      <a16:colId xmlns:a16="http://schemas.microsoft.com/office/drawing/2014/main" val="4167228965"/>
                    </a:ext>
                  </a:extLst>
                </a:gridCol>
              </a:tblGrid>
              <a:tr h="313811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5396826"/>
                  </a:ext>
                </a:extLst>
              </a:tr>
              <a:tr h="313811"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9912246"/>
                  </a:ext>
                </a:extLst>
              </a:tr>
              <a:tr h="313811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8705685"/>
                  </a:ext>
                </a:extLst>
              </a:tr>
              <a:tr h="313811"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045998"/>
                  </a:ext>
                </a:extLst>
              </a:tr>
              <a:tr h="313811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1714840"/>
                  </a:ext>
                </a:extLst>
              </a:tr>
              <a:tr h="313811"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2305439"/>
                  </a:ext>
                </a:extLst>
              </a:tr>
              <a:tr h="313811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1253089"/>
                  </a:ext>
                </a:extLst>
              </a:tr>
              <a:tr h="313811"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90341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63002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7" grpId="0"/>
      <p:bldP spid="8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EA3CE-8DB0-40A5-B4A6-AFCE2156C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Evaluating Recommenders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C7C78B94-5AB1-430D-915C-1FDBE7A28BF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66053" y="986119"/>
                <a:ext cx="6989617" cy="559625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dirty="0"/>
                  <a:t>Which predictive evaluation metrics can we use? </a:t>
                </a:r>
              </a:p>
              <a:p>
                <a:r>
                  <a:rPr lang="en-US" dirty="0"/>
                  <a:t>Could compare actual and estimated ratings</a:t>
                </a:r>
              </a:p>
              <a:p>
                <a:pPr lvl="1"/>
                <a:r>
                  <a:rPr lang="en-US" dirty="0"/>
                  <a:t>RMSE</a:t>
                </a:r>
              </a:p>
              <a:p>
                <a:pPr lvl="1"/>
                <a:r>
                  <a:rPr lang="en-US" dirty="0"/>
                  <a:t>MAE</a:t>
                </a:r>
              </a:p>
              <a:p>
                <a:pPr lvl="1"/>
                <a:r>
                  <a:rPr lang="en-US" dirty="0"/>
                  <a:t>…</a:t>
                </a:r>
              </a:p>
              <a:p>
                <a:r>
                  <a:rPr lang="en-US" dirty="0"/>
                  <a:t>Example: </a:t>
                </a:r>
                <a:r>
                  <a:rPr lang="en-US" b="1" dirty="0"/>
                  <a:t>root mean squared error, RMSE</a:t>
                </a:r>
              </a:p>
              <a:p>
                <a:pPr lvl="1"/>
                <a:r>
                  <a:rPr lang="en-US" dirty="0"/>
                  <a:t>Most widely used</a:t>
                </a:r>
              </a:p>
              <a:p>
                <a:pPr lvl="1"/>
                <a:r>
                  <a:rPr lang="en-US" dirty="0"/>
                  <a:t>Assumes algorithm is </a:t>
                </a:r>
                <a:r>
                  <a:rPr lang="en-US" b="1" dirty="0"/>
                  <a:t>MLE</a:t>
                </a:r>
              </a:p>
              <a:p>
                <a:pPr lvl="1"/>
                <a:r>
                  <a:rPr lang="en-US" dirty="0"/>
                  <a:t>Fast to compute for item, </a:t>
                </a:r>
                <a:r>
                  <a:rPr lang="en-US" i="1" dirty="0" err="1"/>
                  <a:t>i</a:t>
                </a:r>
                <a:r>
                  <a:rPr lang="en-US" dirty="0"/>
                  <a:t>, and user, </a:t>
                </a:r>
                <a:r>
                  <a:rPr lang="en-US" i="1" dirty="0"/>
                  <a:t>x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𝑅𝑀𝑆𝐸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𝑅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acc>
                                                <m:accPr>
                                                  <m:chr m:val="̂"/>
                                                  <m:ctrlP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𝑟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endParaRPr lang="en-US" b="1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C7C78B94-5AB1-430D-915C-1FDBE7A28B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6053" y="986119"/>
                <a:ext cx="6989617" cy="5596258"/>
              </a:xfrm>
              <a:prstGeom prst="rect">
                <a:avLst/>
              </a:prstGeom>
              <a:blipFill>
                <a:blip r:embed="rId2"/>
                <a:stretch>
                  <a:fillRect l="-1744" t="-18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E1306B50-E0B9-44A2-A52F-5F58E3CB2C0B}"/>
              </a:ext>
            </a:extLst>
          </p:cNvPr>
          <p:cNvSpPr txBox="1"/>
          <p:nvPr/>
        </p:nvSpPr>
        <p:spPr>
          <a:xfrm>
            <a:off x="1844204" y="1815072"/>
            <a:ext cx="10084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Users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7B9402-0FE2-45C1-ACAF-3FFD74A7024A}"/>
              </a:ext>
            </a:extLst>
          </p:cNvPr>
          <p:cNvSpPr txBox="1"/>
          <p:nvPr/>
        </p:nvSpPr>
        <p:spPr>
          <a:xfrm rot="16200000">
            <a:off x="-124814" y="3425038"/>
            <a:ext cx="10084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Items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123993A2-0B8A-424E-8A5B-95D40E9E44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8518384"/>
              </p:ext>
            </p:extLst>
          </p:nvPr>
        </p:nvGraphicFramePr>
        <p:xfrm>
          <a:off x="731114" y="2384437"/>
          <a:ext cx="3234632" cy="25104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4329">
                  <a:extLst>
                    <a:ext uri="{9D8B030D-6E8A-4147-A177-3AD203B41FA5}">
                      <a16:colId xmlns:a16="http://schemas.microsoft.com/office/drawing/2014/main" val="3793682225"/>
                    </a:ext>
                  </a:extLst>
                </a:gridCol>
                <a:gridCol w="404329">
                  <a:extLst>
                    <a:ext uri="{9D8B030D-6E8A-4147-A177-3AD203B41FA5}">
                      <a16:colId xmlns:a16="http://schemas.microsoft.com/office/drawing/2014/main" val="4266227060"/>
                    </a:ext>
                  </a:extLst>
                </a:gridCol>
                <a:gridCol w="404329">
                  <a:extLst>
                    <a:ext uri="{9D8B030D-6E8A-4147-A177-3AD203B41FA5}">
                      <a16:colId xmlns:a16="http://schemas.microsoft.com/office/drawing/2014/main" val="3754591544"/>
                    </a:ext>
                  </a:extLst>
                </a:gridCol>
                <a:gridCol w="404329">
                  <a:extLst>
                    <a:ext uri="{9D8B030D-6E8A-4147-A177-3AD203B41FA5}">
                      <a16:colId xmlns:a16="http://schemas.microsoft.com/office/drawing/2014/main" val="4122521791"/>
                    </a:ext>
                  </a:extLst>
                </a:gridCol>
                <a:gridCol w="404329">
                  <a:extLst>
                    <a:ext uri="{9D8B030D-6E8A-4147-A177-3AD203B41FA5}">
                      <a16:colId xmlns:a16="http://schemas.microsoft.com/office/drawing/2014/main" val="759628004"/>
                    </a:ext>
                  </a:extLst>
                </a:gridCol>
                <a:gridCol w="404329">
                  <a:extLst>
                    <a:ext uri="{9D8B030D-6E8A-4147-A177-3AD203B41FA5}">
                      <a16:colId xmlns:a16="http://schemas.microsoft.com/office/drawing/2014/main" val="2344884668"/>
                    </a:ext>
                  </a:extLst>
                </a:gridCol>
                <a:gridCol w="404329">
                  <a:extLst>
                    <a:ext uri="{9D8B030D-6E8A-4147-A177-3AD203B41FA5}">
                      <a16:colId xmlns:a16="http://schemas.microsoft.com/office/drawing/2014/main" val="2512062017"/>
                    </a:ext>
                  </a:extLst>
                </a:gridCol>
                <a:gridCol w="404329">
                  <a:extLst>
                    <a:ext uri="{9D8B030D-6E8A-4147-A177-3AD203B41FA5}">
                      <a16:colId xmlns:a16="http://schemas.microsoft.com/office/drawing/2014/main" val="4167228965"/>
                    </a:ext>
                  </a:extLst>
                </a:gridCol>
              </a:tblGrid>
              <a:tr h="313811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5396826"/>
                  </a:ext>
                </a:extLst>
              </a:tr>
              <a:tr h="313811"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9912246"/>
                  </a:ext>
                </a:extLst>
              </a:tr>
              <a:tr h="313811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8705685"/>
                  </a:ext>
                </a:extLst>
              </a:tr>
              <a:tr h="313811"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045998"/>
                  </a:ext>
                </a:extLst>
              </a:tr>
              <a:tr h="313811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1714840"/>
                  </a:ext>
                </a:extLst>
              </a:tr>
              <a:tr h="313811"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2305439"/>
                  </a:ext>
                </a:extLst>
              </a:tr>
              <a:tr h="313811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1253089"/>
                  </a:ext>
                </a:extLst>
              </a:tr>
              <a:tr h="313811"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90341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77670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6E1166-EA3A-7D2B-C07E-1EDB91BA07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EDBFE-1F0B-5E3E-032F-50A40862FB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/>
              <a:t>Recommender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59367F-9C6A-B439-D3AF-97F3856972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0761" y="1234698"/>
            <a:ext cx="11059393" cy="508041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u="sng" dirty="0">
                <a:hlinkClick r:id="rId2"/>
              </a:rPr>
              <a:t>Ibrahim, et. al, 2025</a:t>
            </a:r>
            <a:r>
              <a:rPr lang="en-US" u="sng" dirty="0"/>
              <a:t>,</a:t>
            </a:r>
            <a:r>
              <a:rPr lang="en-US" dirty="0"/>
              <a:t> propose a taxonomy to organize recommender algorithms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7CFB34-CDE1-A3B3-731A-C626105BC2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0328" y="1687973"/>
            <a:ext cx="10540257" cy="5073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28512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EA3CE-8DB0-40A5-B4A6-AFCE2156C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Evaluating Recommenders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03134D-F068-4BC9-B038-F3D5CBDDE3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447" y="1208868"/>
            <a:ext cx="10515600" cy="544742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Can we apply </a:t>
            </a:r>
            <a:r>
              <a:rPr lang="en-US" b="1" dirty="0"/>
              <a:t>cross validation </a:t>
            </a:r>
            <a:r>
              <a:rPr lang="en-US" dirty="0"/>
              <a:t>to recommender algorithms?</a:t>
            </a:r>
          </a:p>
          <a:p>
            <a:r>
              <a:rPr lang="en-US" dirty="0"/>
              <a:t>Yes! Use </a:t>
            </a:r>
            <a:r>
              <a:rPr lang="en-US" b="1" dirty="0"/>
              <a:t>K-fold CV</a:t>
            </a:r>
            <a:r>
              <a:rPr lang="en-US" dirty="0"/>
              <a:t> method</a:t>
            </a:r>
          </a:p>
          <a:p>
            <a:pPr lvl="1"/>
            <a:r>
              <a:rPr lang="en-US" dirty="0"/>
              <a:t>Randomly sample data into K-folds (subsets)</a:t>
            </a:r>
          </a:p>
          <a:p>
            <a:pPr lvl="1"/>
            <a:r>
              <a:rPr lang="en-US" dirty="0"/>
              <a:t>Round robin hold back one fold for evaluation and train model on K-1 folds</a:t>
            </a:r>
          </a:p>
          <a:p>
            <a:pPr lvl="1"/>
            <a:r>
              <a:rPr lang="en-US" dirty="0"/>
              <a:t>Base evaluation on mean and variance of K performance metric sets  </a:t>
            </a:r>
          </a:p>
          <a:p>
            <a:r>
              <a:rPr lang="en-US" dirty="0"/>
              <a:t>CV is an effective tool for comparing performance of models</a:t>
            </a:r>
          </a:p>
          <a:p>
            <a:r>
              <a:rPr lang="en-US" dirty="0"/>
              <a:t>In theory, can use </a:t>
            </a:r>
            <a:r>
              <a:rPr lang="en-US" b="1" dirty="0"/>
              <a:t>nested CV</a:t>
            </a:r>
            <a:r>
              <a:rPr lang="en-US" dirty="0"/>
              <a:t> for hyperparameter search</a:t>
            </a:r>
          </a:p>
          <a:p>
            <a:pPr lvl="1"/>
            <a:r>
              <a:rPr lang="en-US" dirty="0"/>
              <a:t>But computation can be prohibitive – data can be massive</a:t>
            </a:r>
          </a:p>
          <a:p>
            <a:pPr lvl="1"/>
            <a:r>
              <a:rPr lang="en-US" dirty="0"/>
              <a:t>Can limit folds and number of hyperparameter values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endParaRPr lang="en-US" b="1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3233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72B41D70-8836-483A-8138-BCB7A352D4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85165" y="1784284"/>
            <a:ext cx="9685343" cy="2015419"/>
          </a:xfrm>
        </p:spPr>
        <p:txBody>
          <a:bodyPr>
            <a:normAutofit/>
          </a:bodyPr>
          <a:lstStyle/>
          <a:p>
            <a:pPr algn="ctr"/>
            <a:r>
              <a:rPr lang="en-US" sz="4400" b="1" dirty="0"/>
              <a:t>Latent Variable Models</a:t>
            </a:r>
          </a:p>
        </p:txBody>
      </p:sp>
    </p:spTree>
    <p:extLst>
      <p:ext uri="{BB962C8B-B14F-4D97-AF65-F5344CB8AC3E}">
        <p14:creationId xmlns:p14="http://schemas.microsoft.com/office/powerpoint/2010/main" val="405626888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DE11EE-7E2E-0FCB-0B3E-CB043DCA39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DE3F698-02AC-A1C6-E60E-C21D095639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84792"/>
            <a:ext cx="10540257" cy="50732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2D17614-D456-A518-4522-EA94A1C20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/>
              <a:t>Recommender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415AF7-E88B-55A4-7DF7-2A987BB00F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0761" y="1234698"/>
            <a:ext cx="11059393" cy="50804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Collaborative filtering by unsupervised matrix factorization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649E3B-5B81-63AB-425A-EF895714544D}"/>
              </a:ext>
            </a:extLst>
          </p:cNvPr>
          <p:cNvSpPr txBox="1"/>
          <p:nvPr/>
        </p:nvSpPr>
        <p:spPr>
          <a:xfrm>
            <a:off x="3808207" y="6334780"/>
            <a:ext cx="36683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Figure from </a:t>
            </a:r>
            <a:r>
              <a:rPr lang="en-US" sz="1400" u="sng" dirty="0">
                <a:hlinkClick r:id="rId3"/>
              </a:rPr>
              <a:t>Revisiting Recommender Systems: An Investigative Survey. Ibrahim, et. al, 2025</a:t>
            </a:r>
            <a:endParaRPr lang="en-US" sz="140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1E3F51E-9BCA-4683-AC32-337D9A53609B}"/>
              </a:ext>
            </a:extLst>
          </p:cNvPr>
          <p:cNvSpPr/>
          <p:nvPr/>
        </p:nvSpPr>
        <p:spPr>
          <a:xfrm rot="20284361">
            <a:off x="1113604" y="2072482"/>
            <a:ext cx="2071725" cy="4642701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2481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EA3CE-8DB0-40A5-B4A6-AFCE2156C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/>
              <a:t>Latent Factor Recommenders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03134D-F068-4BC9-B038-F3D5CBDDE3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447" y="1208868"/>
            <a:ext cx="10515600" cy="544742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/>
              <a:t>Latent factor recommenders </a:t>
            </a:r>
            <a:r>
              <a:rPr lang="en-US" dirty="0"/>
              <a:t>are powerful machine learning models</a:t>
            </a:r>
          </a:p>
          <a:p>
            <a:r>
              <a:rPr lang="en-US" dirty="0"/>
              <a:t>Latent variables are </a:t>
            </a:r>
            <a:r>
              <a:rPr lang="en-US" b="1" dirty="0"/>
              <a:t>low-dimensional and dense embedding </a:t>
            </a:r>
            <a:r>
              <a:rPr lang="en-US" dirty="0"/>
              <a:t>of the spare response data        </a:t>
            </a:r>
          </a:p>
          <a:p>
            <a:pPr lvl="1"/>
            <a:r>
              <a:rPr lang="en-US" b="1" dirty="0"/>
              <a:t>Unsupervised </a:t>
            </a:r>
          </a:p>
          <a:p>
            <a:pPr lvl="1"/>
            <a:r>
              <a:rPr lang="en-US" b="1" dirty="0"/>
              <a:t>Supervised</a:t>
            </a:r>
          </a:p>
          <a:p>
            <a:r>
              <a:rPr lang="en-US" dirty="0"/>
              <a:t>Data values can be dense or sparse  </a:t>
            </a:r>
          </a:p>
          <a:p>
            <a:pPr lvl="1"/>
            <a:r>
              <a:rPr lang="en-US" dirty="0"/>
              <a:t>Example, numeric features are typically dense   </a:t>
            </a:r>
          </a:p>
          <a:p>
            <a:pPr lvl="1"/>
            <a:r>
              <a:rPr lang="en-US" dirty="0"/>
              <a:t>Categorical features with high dimensionality are sparsely coded  </a:t>
            </a:r>
          </a:p>
          <a:p>
            <a:r>
              <a:rPr lang="en-US" dirty="0"/>
              <a:t>Negative sampling bias results in few positive responses    </a:t>
            </a:r>
          </a:p>
          <a:p>
            <a:pPr lvl="1"/>
            <a:r>
              <a:rPr lang="en-US" dirty="0"/>
              <a:t>Imbalanced training cases  </a:t>
            </a:r>
          </a:p>
          <a:p>
            <a:r>
              <a:rPr lang="en-US" dirty="0"/>
              <a:t>An </a:t>
            </a:r>
            <a:r>
              <a:rPr lang="en-US" b="1" dirty="0"/>
              <a:t>embedding space </a:t>
            </a:r>
            <a:r>
              <a:rPr lang="en-US" dirty="0"/>
              <a:t>used to overcome these problems </a:t>
            </a:r>
          </a:p>
          <a:p>
            <a:pPr lvl="1"/>
            <a:r>
              <a:rPr lang="en-US" dirty="0"/>
              <a:t>Embedding spaces contain latent factors</a:t>
            </a:r>
          </a:p>
          <a:p>
            <a:pPr lvl="1"/>
            <a:r>
              <a:rPr lang="en-US" dirty="0"/>
              <a:t>Latent factors that are not observable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b="1" dirty="0"/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048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EA3CE-8DB0-40A5-B4A6-AFCE2156C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/>
              <a:t>Latent Factor Recommenders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03134D-F068-4BC9-B038-F3D5CBDDE3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447" y="1208868"/>
            <a:ext cx="10515600" cy="544742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Latent factor recommenders </a:t>
            </a:r>
            <a:r>
              <a:rPr lang="en-US" dirty="0"/>
              <a:t>are powerful models</a:t>
            </a:r>
          </a:p>
          <a:p>
            <a:r>
              <a:rPr lang="en-US" dirty="0"/>
              <a:t>Here we focus on </a:t>
            </a:r>
            <a:r>
              <a:rPr lang="en-US" b="1" dirty="0"/>
              <a:t>unsupervised non-negative matrix decomposition </a:t>
            </a:r>
            <a:r>
              <a:rPr lang="en-US" dirty="0"/>
              <a:t>of the utility matrix</a:t>
            </a:r>
          </a:p>
          <a:p>
            <a:r>
              <a:rPr lang="en-US" dirty="0"/>
              <a:t>Compute missing ratings from matrix decomposition</a:t>
            </a:r>
          </a:p>
          <a:p>
            <a:r>
              <a:rPr lang="en-US" dirty="0"/>
              <a:t>But, need a trick!</a:t>
            </a:r>
          </a:p>
          <a:p>
            <a:pPr lvl="1"/>
            <a:r>
              <a:rPr lang="en-US" dirty="0"/>
              <a:t>Utility matrix is not square: wide, n users by m items</a:t>
            </a:r>
          </a:p>
          <a:p>
            <a:pPr lvl="1"/>
            <a:r>
              <a:rPr lang="en-US" dirty="0"/>
              <a:t>Typically, </a:t>
            </a:r>
            <a:r>
              <a:rPr lang="en-US" i="1" dirty="0"/>
              <a:t>m &lt;&lt; n</a:t>
            </a:r>
            <a:r>
              <a:rPr lang="en-US" dirty="0"/>
              <a:t>, or sometimes </a:t>
            </a:r>
            <a:r>
              <a:rPr lang="en-US" i="1" dirty="0"/>
              <a:t>n &lt; m</a:t>
            </a:r>
          </a:p>
          <a:p>
            <a:pPr lvl="1"/>
            <a:r>
              <a:rPr lang="en-US" dirty="0"/>
              <a:t>Many missing values, negative sample bias </a:t>
            </a:r>
          </a:p>
          <a:p>
            <a:pPr lvl="1"/>
            <a:r>
              <a:rPr lang="en-US" dirty="0"/>
              <a:t>Standard SVD biased by 0 filling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b="1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3788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EA3CE-8DB0-40A5-B4A6-AFCE2156C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/>
              <a:t>Latent Factor Recommenders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03134D-F068-4BC9-B038-F3D5CBDDE3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447" y="1208868"/>
            <a:ext cx="10515600" cy="544742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Latent factor recommenders </a:t>
            </a:r>
            <a:r>
              <a:rPr lang="en-US" dirty="0"/>
              <a:t>are powerful models</a:t>
            </a:r>
          </a:p>
          <a:p>
            <a:r>
              <a:rPr lang="en-US" dirty="0"/>
              <a:t>What are factor models? </a:t>
            </a:r>
          </a:p>
          <a:p>
            <a:r>
              <a:rPr lang="en-US" b="1" dirty="0"/>
              <a:t>Statistical factor models </a:t>
            </a:r>
            <a:r>
              <a:rPr lang="en-US" dirty="0"/>
              <a:t>attempt to </a:t>
            </a:r>
            <a:r>
              <a:rPr lang="en-US" b="1" dirty="0"/>
              <a:t>explain data </a:t>
            </a:r>
            <a:endParaRPr lang="en-US" dirty="0"/>
          </a:p>
          <a:p>
            <a:pPr lvl="1"/>
            <a:r>
              <a:rPr lang="en-US" dirty="0"/>
              <a:t>Factors define </a:t>
            </a:r>
            <a:r>
              <a:rPr lang="en-US" b="1" dirty="0"/>
              <a:t>a low-dimensional embedding space</a:t>
            </a:r>
          </a:p>
          <a:p>
            <a:pPr lvl="1"/>
            <a:r>
              <a:rPr lang="en-US" dirty="0"/>
              <a:t>Embeddings are </a:t>
            </a:r>
            <a:r>
              <a:rPr lang="en-US" b="1" dirty="0"/>
              <a:t>explanatory factors</a:t>
            </a:r>
          </a:p>
          <a:p>
            <a:pPr lvl="1"/>
            <a:r>
              <a:rPr lang="en-US" dirty="0"/>
              <a:t>Algorithm learns </a:t>
            </a:r>
            <a:r>
              <a:rPr lang="en-US" b="1" dirty="0"/>
              <a:t>factor weights</a:t>
            </a:r>
          </a:p>
          <a:p>
            <a:r>
              <a:rPr lang="en-US" b="1" dirty="0"/>
              <a:t>Unobservable factors </a:t>
            </a:r>
            <a:r>
              <a:rPr lang="en-US" dirty="0"/>
              <a:t>are called </a:t>
            </a:r>
            <a:r>
              <a:rPr lang="en-US" b="1" dirty="0"/>
              <a:t>latent factors</a:t>
            </a:r>
          </a:p>
          <a:p>
            <a:pPr lvl="1"/>
            <a:r>
              <a:rPr lang="en-US" dirty="0"/>
              <a:t>Latent since these factors </a:t>
            </a:r>
            <a:r>
              <a:rPr lang="en-US" b="1" dirty="0"/>
              <a:t>cannot be observed</a:t>
            </a:r>
          </a:p>
          <a:p>
            <a:pPr lvl="1"/>
            <a:r>
              <a:rPr lang="en-US" dirty="0"/>
              <a:t>Factors weights learned from observed data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b="1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5673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EA3CE-8DB0-40A5-B4A6-AFCE2156C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/>
              <a:t>Latent Factor Recommenders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03134D-F068-4BC9-B038-F3D5CBDDE3F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75447" y="1208867"/>
                <a:ext cx="10515600" cy="516058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Latent factor recommenders are powerful model</a:t>
                </a:r>
              </a:p>
              <a:p>
                <a:r>
                  <a:rPr lang="en-US" dirty="0"/>
                  <a:t>Recall </a:t>
                </a:r>
                <a:r>
                  <a:rPr lang="en-US" b="1" dirty="0"/>
                  <a:t>singular value decomposition (SVD)</a:t>
                </a:r>
                <a:r>
                  <a:rPr lang="en-US" dirty="0"/>
                  <a:t> of </a:t>
                </a:r>
                <a:r>
                  <a:rPr lang="en-US" dirty="0" err="1"/>
                  <a:t>nxm</a:t>
                </a:r>
                <a:r>
                  <a:rPr lang="en-US" dirty="0"/>
                  <a:t> matrix A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  <m:r>
                      <m:rPr>
                        <m:sty m:val="p"/>
                      </m:rPr>
                      <a:rPr lang="el-GR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b="1" dirty="0"/>
                  <a:t>SVD is an unsupervised matrix factorization</a:t>
                </a:r>
              </a:p>
              <a:p>
                <a:pPr lvl="1"/>
                <a:r>
                  <a:rPr lang="en-US" dirty="0"/>
                  <a:t> Utility matrix is not square, so no exact (eigen) decomposition</a:t>
                </a:r>
              </a:p>
              <a:p>
                <a:pPr lvl="1"/>
                <a:r>
                  <a:rPr lang="en-US" dirty="0"/>
                  <a:t>Approximate decomposition (factorization)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sSup>
                      <m:sSupPr>
                        <m:ctrlPr>
                          <a:rPr lang="el-G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b="1" i="1" dirty="0"/>
              </a:p>
              <a:p>
                <a:pPr lvl="1"/>
                <a:r>
                  <a:rPr lang="en-US" i="1" dirty="0"/>
                  <a:t>U </a:t>
                </a:r>
                <a:r>
                  <a:rPr lang="en-US" dirty="0"/>
                  <a:t>is </a:t>
                </a:r>
                <a:r>
                  <a:rPr lang="en-US" i="1" dirty="0"/>
                  <a:t>n x s</a:t>
                </a:r>
                <a:r>
                  <a:rPr lang="en-US" dirty="0"/>
                  <a:t> orthogonal and unitary matrix of </a:t>
                </a:r>
                <a:r>
                  <a:rPr lang="en-US" i="1" dirty="0"/>
                  <a:t>s</a:t>
                </a:r>
                <a:r>
                  <a:rPr lang="en-US" dirty="0"/>
                  <a:t> </a:t>
                </a:r>
                <a:r>
                  <a:rPr lang="en-US" b="1" dirty="0"/>
                  <a:t>left singular vectors</a:t>
                </a:r>
                <a:r>
                  <a:rPr lang="en-US" dirty="0"/>
                  <a:t> </a:t>
                </a:r>
              </a:p>
              <a:p>
                <a:pPr lvl="1"/>
                <a:r>
                  <a:rPr lang="en-US" dirty="0">
                    <a:latin typeface="Symbol" panose="05050102010706020507" pitchFamily="18" charset="2"/>
                  </a:rPr>
                  <a:t>S</a:t>
                </a:r>
                <a:r>
                  <a:rPr lang="en-US" dirty="0"/>
                  <a:t> is diagonal matrix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min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  <a:r>
                  <a:rPr lang="en-US" b="1" dirty="0"/>
                  <a:t>singular values</a:t>
                </a:r>
              </a:p>
              <a:p>
                <a:pPr lvl="1"/>
                <a:r>
                  <a:rPr lang="en-US" i="1" dirty="0"/>
                  <a:t>V</a:t>
                </a:r>
                <a:r>
                  <a:rPr lang="en-US" dirty="0"/>
                  <a:t> is </a:t>
                </a:r>
                <a:r>
                  <a:rPr lang="en-US" i="1" dirty="0"/>
                  <a:t>m x s </a:t>
                </a:r>
                <a:r>
                  <a:rPr lang="en-US" dirty="0"/>
                  <a:t>orthogonal and unitary matrix of </a:t>
                </a:r>
                <a:r>
                  <a:rPr lang="en-US" i="1" dirty="0"/>
                  <a:t>s</a:t>
                </a:r>
                <a:r>
                  <a:rPr lang="en-US" dirty="0"/>
                  <a:t> </a:t>
                </a:r>
                <a:r>
                  <a:rPr lang="en-US" b="1" dirty="0"/>
                  <a:t>right singular vectors</a:t>
                </a:r>
              </a:p>
              <a:p>
                <a:r>
                  <a:rPr lang="en-US" dirty="0"/>
                  <a:t>Matrix multiplication of decomposition,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  <m:r>
                      <m:rPr>
                        <m:sty m:val="p"/>
                      </m:rPr>
                      <a:rPr lang="el-GR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</a:t>
                </a:r>
                <a:r>
                  <a:rPr lang="en-US" b="1" dirty="0"/>
                  <a:t>approximately reconstructs </a:t>
                </a:r>
                <a:r>
                  <a:rPr lang="en-US" b="1" i="1" dirty="0"/>
                  <a:t>A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endParaRPr lang="en-US" b="1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03134D-F068-4BC9-B038-F3D5CBDDE3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75447" y="1208867"/>
                <a:ext cx="10515600" cy="5160581"/>
              </a:xfrm>
              <a:blipFill>
                <a:blip r:embed="rId2"/>
                <a:stretch>
                  <a:fillRect l="-1159" t="-1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57361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EA3CE-8DB0-40A5-B4A6-AFCE2156C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/>
              <a:t>Latent Factor Recommenders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03134D-F068-4BC9-B038-F3D5CBDDE3F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75447" y="1208868"/>
                <a:ext cx="10515600" cy="522328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Can we perform SVD decomposition the on utility matrix, A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  <m:r>
                      <m:rPr>
                        <m:sty m:val="p"/>
                      </m:rPr>
                      <a:rPr lang="el-GR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Problem, SVD biased by missing values and produces negative ratings</a:t>
                </a:r>
              </a:p>
              <a:p>
                <a:r>
                  <a:rPr lang="en-US" dirty="0"/>
                  <a:t>Reconstruction of utility matrix is biased</a:t>
                </a:r>
              </a:p>
              <a:p>
                <a:endParaRPr lang="en-US" b="1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03134D-F068-4BC9-B038-F3D5CBDDE3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75447" y="1208868"/>
                <a:ext cx="10515600" cy="5223283"/>
              </a:xfrm>
              <a:blipFill>
                <a:blip r:embed="rId2"/>
                <a:stretch>
                  <a:fillRect l="-1159" t="-1867" b="-4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2BB15E6B-04F9-4ACD-936C-E4B39626DF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739339"/>
              </p:ext>
            </p:extLst>
          </p:nvPr>
        </p:nvGraphicFramePr>
        <p:xfrm>
          <a:off x="1189968" y="2256166"/>
          <a:ext cx="3234632" cy="25104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4329">
                  <a:extLst>
                    <a:ext uri="{9D8B030D-6E8A-4147-A177-3AD203B41FA5}">
                      <a16:colId xmlns:a16="http://schemas.microsoft.com/office/drawing/2014/main" val="3793682225"/>
                    </a:ext>
                  </a:extLst>
                </a:gridCol>
                <a:gridCol w="404329">
                  <a:extLst>
                    <a:ext uri="{9D8B030D-6E8A-4147-A177-3AD203B41FA5}">
                      <a16:colId xmlns:a16="http://schemas.microsoft.com/office/drawing/2014/main" val="4266227060"/>
                    </a:ext>
                  </a:extLst>
                </a:gridCol>
                <a:gridCol w="404329">
                  <a:extLst>
                    <a:ext uri="{9D8B030D-6E8A-4147-A177-3AD203B41FA5}">
                      <a16:colId xmlns:a16="http://schemas.microsoft.com/office/drawing/2014/main" val="3754591544"/>
                    </a:ext>
                  </a:extLst>
                </a:gridCol>
                <a:gridCol w="404329">
                  <a:extLst>
                    <a:ext uri="{9D8B030D-6E8A-4147-A177-3AD203B41FA5}">
                      <a16:colId xmlns:a16="http://schemas.microsoft.com/office/drawing/2014/main" val="4122521791"/>
                    </a:ext>
                  </a:extLst>
                </a:gridCol>
                <a:gridCol w="404329">
                  <a:extLst>
                    <a:ext uri="{9D8B030D-6E8A-4147-A177-3AD203B41FA5}">
                      <a16:colId xmlns:a16="http://schemas.microsoft.com/office/drawing/2014/main" val="759628004"/>
                    </a:ext>
                  </a:extLst>
                </a:gridCol>
                <a:gridCol w="404329">
                  <a:extLst>
                    <a:ext uri="{9D8B030D-6E8A-4147-A177-3AD203B41FA5}">
                      <a16:colId xmlns:a16="http://schemas.microsoft.com/office/drawing/2014/main" val="2344884668"/>
                    </a:ext>
                  </a:extLst>
                </a:gridCol>
                <a:gridCol w="404329">
                  <a:extLst>
                    <a:ext uri="{9D8B030D-6E8A-4147-A177-3AD203B41FA5}">
                      <a16:colId xmlns:a16="http://schemas.microsoft.com/office/drawing/2014/main" val="2512062017"/>
                    </a:ext>
                  </a:extLst>
                </a:gridCol>
                <a:gridCol w="404329">
                  <a:extLst>
                    <a:ext uri="{9D8B030D-6E8A-4147-A177-3AD203B41FA5}">
                      <a16:colId xmlns:a16="http://schemas.microsoft.com/office/drawing/2014/main" val="4167228965"/>
                    </a:ext>
                  </a:extLst>
                </a:gridCol>
              </a:tblGrid>
              <a:tr h="313811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5396826"/>
                  </a:ext>
                </a:extLst>
              </a:tr>
              <a:tr h="313811"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9912246"/>
                  </a:ext>
                </a:extLst>
              </a:tr>
              <a:tr h="313811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8705685"/>
                  </a:ext>
                </a:extLst>
              </a:tr>
              <a:tr h="313811"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4045998"/>
                  </a:ext>
                </a:extLst>
              </a:tr>
              <a:tr h="313811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1714840"/>
                  </a:ext>
                </a:extLst>
              </a:tr>
              <a:tr h="313811"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2305439"/>
                  </a:ext>
                </a:extLst>
              </a:tr>
              <a:tr h="313811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1253089"/>
                  </a:ext>
                </a:extLst>
              </a:tr>
              <a:tr h="313811"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9034102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D4CDB4C-32DC-4E4B-B800-5E419381A2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9229664"/>
              </p:ext>
            </p:extLst>
          </p:nvPr>
        </p:nvGraphicFramePr>
        <p:xfrm>
          <a:off x="9120447" y="2161896"/>
          <a:ext cx="2528456" cy="13414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6057">
                  <a:extLst>
                    <a:ext uri="{9D8B030D-6E8A-4147-A177-3AD203B41FA5}">
                      <a16:colId xmlns:a16="http://schemas.microsoft.com/office/drawing/2014/main" val="3793682225"/>
                    </a:ext>
                  </a:extLst>
                </a:gridCol>
                <a:gridCol w="316057">
                  <a:extLst>
                    <a:ext uri="{9D8B030D-6E8A-4147-A177-3AD203B41FA5}">
                      <a16:colId xmlns:a16="http://schemas.microsoft.com/office/drawing/2014/main" val="4266227060"/>
                    </a:ext>
                  </a:extLst>
                </a:gridCol>
                <a:gridCol w="316057">
                  <a:extLst>
                    <a:ext uri="{9D8B030D-6E8A-4147-A177-3AD203B41FA5}">
                      <a16:colId xmlns:a16="http://schemas.microsoft.com/office/drawing/2014/main" val="3754591544"/>
                    </a:ext>
                  </a:extLst>
                </a:gridCol>
                <a:gridCol w="316057">
                  <a:extLst>
                    <a:ext uri="{9D8B030D-6E8A-4147-A177-3AD203B41FA5}">
                      <a16:colId xmlns:a16="http://schemas.microsoft.com/office/drawing/2014/main" val="4122521791"/>
                    </a:ext>
                  </a:extLst>
                </a:gridCol>
                <a:gridCol w="316057">
                  <a:extLst>
                    <a:ext uri="{9D8B030D-6E8A-4147-A177-3AD203B41FA5}">
                      <a16:colId xmlns:a16="http://schemas.microsoft.com/office/drawing/2014/main" val="759628004"/>
                    </a:ext>
                  </a:extLst>
                </a:gridCol>
                <a:gridCol w="316057">
                  <a:extLst>
                    <a:ext uri="{9D8B030D-6E8A-4147-A177-3AD203B41FA5}">
                      <a16:colId xmlns:a16="http://schemas.microsoft.com/office/drawing/2014/main" val="2344884668"/>
                    </a:ext>
                  </a:extLst>
                </a:gridCol>
                <a:gridCol w="316057">
                  <a:extLst>
                    <a:ext uri="{9D8B030D-6E8A-4147-A177-3AD203B41FA5}">
                      <a16:colId xmlns:a16="http://schemas.microsoft.com/office/drawing/2014/main" val="3662968795"/>
                    </a:ext>
                  </a:extLst>
                </a:gridCol>
                <a:gridCol w="316057">
                  <a:extLst>
                    <a:ext uri="{9D8B030D-6E8A-4147-A177-3AD203B41FA5}">
                      <a16:colId xmlns:a16="http://schemas.microsoft.com/office/drawing/2014/main" val="4167228965"/>
                    </a:ext>
                  </a:extLst>
                </a:gridCol>
              </a:tblGrid>
              <a:tr h="335357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5396826"/>
                  </a:ext>
                </a:extLst>
              </a:tr>
              <a:tr h="335357"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9912246"/>
                  </a:ext>
                </a:extLst>
              </a:tr>
              <a:tr h="335357"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8705685"/>
                  </a:ext>
                </a:extLst>
              </a:tr>
              <a:tr h="335357"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4045998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BE8E3763-5349-497E-896D-21740188E3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4265341"/>
              </p:ext>
            </p:extLst>
          </p:nvPr>
        </p:nvGraphicFramePr>
        <p:xfrm>
          <a:off x="7198970" y="2204648"/>
          <a:ext cx="1312716" cy="13187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8179">
                  <a:extLst>
                    <a:ext uri="{9D8B030D-6E8A-4147-A177-3AD203B41FA5}">
                      <a16:colId xmlns:a16="http://schemas.microsoft.com/office/drawing/2014/main" val="3793682225"/>
                    </a:ext>
                  </a:extLst>
                </a:gridCol>
                <a:gridCol w="328179">
                  <a:extLst>
                    <a:ext uri="{9D8B030D-6E8A-4147-A177-3AD203B41FA5}">
                      <a16:colId xmlns:a16="http://schemas.microsoft.com/office/drawing/2014/main" val="4266227060"/>
                    </a:ext>
                  </a:extLst>
                </a:gridCol>
                <a:gridCol w="328179">
                  <a:extLst>
                    <a:ext uri="{9D8B030D-6E8A-4147-A177-3AD203B41FA5}">
                      <a16:colId xmlns:a16="http://schemas.microsoft.com/office/drawing/2014/main" val="3754591544"/>
                    </a:ext>
                  </a:extLst>
                </a:gridCol>
                <a:gridCol w="328179">
                  <a:extLst>
                    <a:ext uri="{9D8B030D-6E8A-4147-A177-3AD203B41FA5}">
                      <a16:colId xmlns:a16="http://schemas.microsoft.com/office/drawing/2014/main" val="4122521791"/>
                    </a:ext>
                  </a:extLst>
                </a:gridCol>
              </a:tblGrid>
              <a:tr h="315231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5396826"/>
                  </a:ext>
                </a:extLst>
              </a:tr>
              <a:tr h="315231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9912246"/>
                  </a:ext>
                </a:extLst>
              </a:tr>
              <a:tr h="315231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8705685"/>
                  </a:ext>
                </a:extLst>
              </a:tr>
              <a:tr h="373077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4045998"/>
                  </a:ext>
                </a:extLst>
              </a:tr>
            </a:tbl>
          </a:graphicData>
        </a:graphic>
      </p:graphicFrame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A75C977A-B162-4E29-AC4B-75ED7E128E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5970040"/>
              </p:ext>
            </p:extLst>
          </p:nvPr>
        </p:nvGraphicFramePr>
        <p:xfrm>
          <a:off x="5277492" y="2244534"/>
          <a:ext cx="1312717" cy="26967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0907">
                  <a:extLst>
                    <a:ext uri="{9D8B030D-6E8A-4147-A177-3AD203B41FA5}">
                      <a16:colId xmlns:a16="http://schemas.microsoft.com/office/drawing/2014/main" val="1541452855"/>
                    </a:ext>
                  </a:extLst>
                </a:gridCol>
                <a:gridCol w="338542">
                  <a:extLst>
                    <a:ext uri="{9D8B030D-6E8A-4147-A177-3AD203B41FA5}">
                      <a16:colId xmlns:a16="http://schemas.microsoft.com/office/drawing/2014/main" val="2227224868"/>
                    </a:ext>
                  </a:extLst>
                </a:gridCol>
                <a:gridCol w="324724">
                  <a:extLst>
                    <a:ext uri="{9D8B030D-6E8A-4147-A177-3AD203B41FA5}">
                      <a16:colId xmlns:a16="http://schemas.microsoft.com/office/drawing/2014/main" val="4184094072"/>
                    </a:ext>
                  </a:extLst>
                </a:gridCol>
                <a:gridCol w="338544">
                  <a:extLst>
                    <a:ext uri="{9D8B030D-6E8A-4147-A177-3AD203B41FA5}">
                      <a16:colId xmlns:a16="http://schemas.microsoft.com/office/drawing/2014/main" val="3762244946"/>
                    </a:ext>
                  </a:extLst>
                </a:gridCol>
              </a:tblGrid>
              <a:tr h="337089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8631869"/>
                  </a:ext>
                </a:extLst>
              </a:tr>
              <a:tr h="337089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6682701"/>
                  </a:ext>
                </a:extLst>
              </a:tr>
              <a:tr h="337089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2825741"/>
                  </a:ext>
                </a:extLst>
              </a:tr>
              <a:tr h="337089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5506759"/>
                  </a:ext>
                </a:extLst>
              </a:tr>
              <a:tr h="337089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0100488"/>
                  </a:ext>
                </a:extLst>
              </a:tr>
              <a:tr h="337089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5926373"/>
                  </a:ext>
                </a:extLst>
              </a:tr>
              <a:tr h="337089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89593"/>
                  </a:ext>
                </a:extLst>
              </a:tr>
              <a:tr h="337089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296556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6150C24-8386-45F7-9E91-ECDB0105AB6F}"/>
                  </a:ext>
                </a:extLst>
              </p:cNvPr>
              <p:cNvSpPr txBox="1"/>
              <p:nvPr/>
            </p:nvSpPr>
            <p:spPr>
              <a:xfrm>
                <a:off x="4488850" y="2601894"/>
                <a:ext cx="66459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6150C24-8386-45F7-9E91-ECDB0105AB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8850" y="2601894"/>
                <a:ext cx="664590" cy="70788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5DF6801-5125-4A7D-8D45-8954BC690E44}"/>
                  </a:ext>
                </a:extLst>
              </p:cNvPr>
              <p:cNvSpPr txBox="1"/>
              <p:nvPr/>
            </p:nvSpPr>
            <p:spPr>
              <a:xfrm>
                <a:off x="6590209" y="2464516"/>
                <a:ext cx="608761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5DF6801-5125-4A7D-8D45-8954BC690E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0209" y="2464516"/>
                <a:ext cx="608761" cy="7078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F62E655-4061-4E1C-8C98-C0D88E7975EC}"/>
                  </a:ext>
                </a:extLst>
              </p:cNvPr>
              <p:cNvSpPr txBox="1"/>
              <p:nvPr/>
            </p:nvSpPr>
            <p:spPr>
              <a:xfrm>
                <a:off x="8560958" y="2459353"/>
                <a:ext cx="608761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F62E655-4061-4E1C-8C98-C0D88E7975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0958" y="2459353"/>
                <a:ext cx="608761" cy="7078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BFFCC5A-53DB-4B93-8A19-D2230D263DE4}"/>
                  </a:ext>
                </a:extLst>
              </p:cNvPr>
              <p:cNvSpPr txBox="1"/>
              <p:nvPr/>
            </p:nvSpPr>
            <p:spPr>
              <a:xfrm>
                <a:off x="5569140" y="1671391"/>
                <a:ext cx="66459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BFFCC5A-53DB-4B93-8A19-D2230D263D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9140" y="1671391"/>
                <a:ext cx="664590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0F6AF49-9CD4-4E75-8462-E2FC7875C511}"/>
                  </a:ext>
                </a:extLst>
              </p:cNvPr>
              <p:cNvSpPr txBox="1"/>
              <p:nvPr/>
            </p:nvSpPr>
            <p:spPr>
              <a:xfrm>
                <a:off x="7543934" y="1619873"/>
                <a:ext cx="66459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∑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0F6AF49-9CD4-4E75-8462-E2FC7875C5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3934" y="1619873"/>
                <a:ext cx="664590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DC051FC-8F03-4ABB-B1FE-AAC52F48F62C}"/>
                  </a:ext>
                </a:extLst>
              </p:cNvPr>
              <p:cNvSpPr txBox="1"/>
              <p:nvPr/>
            </p:nvSpPr>
            <p:spPr>
              <a:xfrm>
                <a:off x="10026254" y="1588960"/>
                <a:ext cx="66459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r>
                        <a:rPr lang="en-US" sz="3200" b="0" i="1" baseline="30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3200" baseline="300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DC051FC-8F03-4ABB-B1FE-AAC52F48F6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26254" y="1588960"/>
                <a:ext cx="664590" cy="58477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48A13AB0-5CDC-445A-8066-8823E48FE52C}"/>
              </a:ext>
            </a:extLst>
          </p:cNvPr>
          <p:cNvSpPr txBox="1"/>
          <p:nvPr/>
        </p:nvSpPr>
        <p:spPr>
          <a:xfrm>
            <a:off x="2303057" y="1721314"/>
            <a:ext cx="10084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Users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736A090-6754-490D-B334-AE21CF62022C}"/>
              </a:ext>
            </a:extLst>
          </p:cNvPr>
          <p:cNvSpPr txBox="1"/>
          <p:nvPr/>
        </p:nvSpPr>
        <p:spPr>
          <a:xfrm rot="16200000">
            <a:off x="334039" y="3331280"/>
            <a:ext cx="10084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Items</a:t>
            </a:r>
          </a:p>
        </p:txBody>
      </p:sp>
    </p:spTree>
    <p:extLst>
      <p:ext uri="{BB962C8B-B14F-4D97-AF65-F5344CB8AC3E}">
        <p14:creationId xmlns:p14="http://schemas.microsoft.com/office/powerpoint/2010/main" val="3278551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EA3CE-8DB0-40A5-B4A6-AFCE2156C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/>
              <a:t>Latent Factor Recommenders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03134D-F068-4BC9-B038-F3D5CBDDE3F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61160" y="923925"/>
                <a:ext cx="10515600" cy="570825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Perform </a:t>
                </a:r>
                <a:r>
                  <a:rPr lang="en-US" b="1" dirty="0"/>
                  <a:t>non-negative factorization </a:t>
                </a:r>
                <a:r>
                  <a:rPr lang="en-US" dirty="0"/>
                  <a:t>of utility matrix, A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r>
                  <a:rPr lang="en-US" dirty="0"/>
                  <a:t>Wait! Don’t need SVD, A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  <m:r>
                      <m:rPr>
                        <m:sty m:val="p"/>
                      </m:rPr>
                      <a:rPr lang="el-GR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>
                    <a:ea typeface="Cambria Math" panose="02040503050406030204" pitchFamily="18" charset="0"/>
                  </a:rPr>
                  <a:t>Use </a:t>
                </a:r>
                <a:r>
                  <a:rPr lang="en-US" b="1" dirty="0">
                    <a:ea typeface="Cambria Math" panose="02040503050406030204" pitchFamily="18" charset="0"/>
                  </a:rPr>
                  <a:t>non-negative matrix factorization</a:t>
                </a:r>
                <a:r>
                  <a:rPr lang="en-US" b="0" dirty="0">
                    <a:ea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lvl="1"/>
                <a:r>
                  <a:rPr lang="en-US" dirty="0">
                    <a:ea typeface="Cambria Math" panose="02040503050406030204" pitchFamily="18" charset="0"/>
                  </a:rPr>
                  <a:t>Where,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Q</m:t>
                    </m:r>
                    <m:r>
                      <a:rPr lang="en-US" b="0" i="1" baseline="30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m:rPr>
                        <m:sty m:val="p"/>
                      </m:rPr>
                      <a:rPr lang="el-GR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P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b="1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03134D-F068-4BC9-B038-F3D5CBDDE3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61160" y="923925"/>
                <a:ext cx="10515600" cy="5708251"/>
              </a:xfrm>
              <a:blipFill>
                <a:blip r:embed="rId2"/>
                <a:stretch>
                  <a:fillRect l="-1217" t="-18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D4CDB4C-32DC-4E4B-B800-5E419381A2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4977477"/>
              </p:ext>
            </p:extLst>
          </p:nvPr>
        </p:nvGraphicFramePr>
        <p:xfrm>
          <a:off x="8223192" y="4067909"/>
          <a:ext cx="2528456" cy="13414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6057">
                  <a:extLst>
                    <a:ext uri="{9D8B030D-6E8A-4147-A177-3AD203B41FA5}">
                      <a16:colId xmlns:a16="http://schemas.microsoft.com/office/drawing/2014/main" val="3793682225"/>
                    </a:ext>
                  </a:extLst>
                </a:gridCol>
                <a:gridCol w="316057">
                  <a:extLst>
                    <a:ext uri="{9D8B030D-6E8A-4147-A177-3AD203B41FA5}">
                      <a16:colId xmlns:a16="http://schemas.microsoft.com/office/drawing/2014/main" val="4266227060"/>
                    </a:ext>
                  </a:extLst>
                </a:gridCol>
                <a:gridCol w="316057">
                  <a:extLst>
                    <a:ext uri="{9D8B030D-6E8A-4147-A177-3AD203B41FA5}">
                      <a16:colId xmlns:a16="http://schemas.microsoft.com/office/drawing/2014/main" val="3754591544"/>
                    </a:ext>
                  </a:extLst>
                </a:gridCol>
                <a:gridCol w="316057">
                  <a:extLst>
                    <a:ext uri="{9D8B030D-6E8A-4147-A177-3AD203B41FA5}">
                      <a16:colId xmlns:a16="http://schemas.microsoft.com/office/drawing/2014/main" val="4122521791"/>
                    </a:ext>
                  </a:extLst>
                </a:gridCol>
                <a:gridCol w="316057">
                  <a:extLst>
                    <a:ext uri="{9D8B030D-6E8A-4147-A177-3AD203B41FA5}">
                      <a16:colId xmlns:a16="http://schemas.microsoft.com/office/drawing/2014/main" val="759628004"/>
                    </a:ext>
                  </a:extLst>
                </a:gridCol>
                <a:gridCol w="316057">
                  <a:extLst>
                    <a:ext uri="{9D8B030D-6E8A-4147-A177-3AD203B41FA5}">
                      <a16:colId xmlns:a16="http://schemas.microsoft.com/office/drawing/2014/main" val="2344884668"/>
                    </a:ext>
                  </a:extLst>
                </a:gridCol>
                <a:gridCol w="316057">
                  <a:extLst>
                    <a:ext uri="{9D8B030D-6E8A-4147-A177-3AD203B41FA5}">
                      <a16:colId xmlns:a16="http://schemas.microsoft.com/office/drawing/2014/main" val="3662968795"/>
                    </a:ext>
                  </a:extLst>
                </a:gridCol>
                <a:gridCol w="316057">
                  <a:extLst>
                    <a:ext uri="{9D8B030D-6E8A-4147-A177-3AD203B41FA5}">
                      <a16:colId xmlns:a16="http://schemas.microsoft.com/office/drawing/2014/main" val="4167228965"/>
                    </a:ext>
                  </a:extLst>
                </a:gridCol>
              </a:tblGrid>
              <a:tr h="335357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5396826"/>
                  </a:ext>
                </a:extLst>
              </a:tr>
              <a:tr h="335357"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9912246"/>
                  </a:ext>
                </a:extLst>
              </a:tr>
              <a:tr h="335357"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8705685"/>
                  </a:ext>
                </a:extLst>
              </a:tr>
              <a:tr h="335357"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4045998"/>
                  </a:ext>
                </a:extLst>
              </a:tr>
            </a:tbl>
          </a:graphicData>
        </a:graphic>
      </p:graphicFrame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A75C977A-B162-4E29-AC4B-75ED7E128E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4279104"/>
              </p:ext>
            </p:extLst>
          </p:nvPr>
        </p:nvGraphicFramePr>
        <p:xfrm>
          <a:off x="5529771" y="3996188"/>
          <a:ext cx="1312717" cy="26967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0907">
                  <a:extLst>
                    <a:ext uri="{9D8B030D-6E8A-4147-A177-3AD203B41FA5}">
                      <a16:colId xmlns:a16="http://schemas.microsoft.com/office/drawing/2014/main" val="1541452855"/>
                    </a:ext>
                  </a:extLst>
                </a:gridCol>
                <a:gridCol w="338542">
                  <a:extLst>
                    <a:ext uri="{9D8B030D-6E8A-4147-A177-3AD203B41FA5}">
                      <a16:colId xmlns:a16="http://schemas.microsoft.com/office/drawing/2014/main" val="2227224868"/>
                    </a:ext>
                  </a:extLst>
                </a:gridCol>
                <a:gridCol w="324724">
                  <a:extLst>
                    <a:ext uri="{9D8B030D-6E8A-4147-A177-3AD203B41FA5}">
                      <a16:colId xmlns:a16="http://schemas.microsoft.com/office/drawing/2014/main" val="4184094072"/>
                    </a:ext>
                  </a:extLst>
                </a:gridCol>
                <a:gridCol w="338544">
                  <a:extLst>
                    <a:ext uri="{9D8B030D-6E8A-4147-A177-3AD203B41FA5}">
                      <a16:colId xmlns:a16="http://schemas.microsoft.com/office/drawing/2014/main" val="3762244946"/>
                    </a:ext>
                  </a:extLst>
                </a:gridCol>
              </a:tblGrid>
              <a:tr h="337089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8631869"/>
                  </a:ext>
                </a:extLst>
              </a:tr>
              <a:tr h="337089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6682701"/>
                  </a:ext>
                </a:extLst>
              </a:tr>
              <a:tr h="337089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2825741"/>
                  </a:ext>
                </a:extLst>
              </a:tr>
              <a:tr h="337089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5506759"/>
                  </a:ext>
                </a:extLst>
              </a:tr>
              <a:tr h="337089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0100488"/>
                  </a:ext>
                </a:extLst>
              </a:tr>
              <a:tr h="337089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5926373"/>
                  </a:ext>
                </a:extLst>
              </a:tr>
              <a:tr h="337089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89593"/>
                  </a:ext>
                </a:extLst>
              </a:tr>
              <a:tr h="337089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296556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6150C24-8386-45F7-9E91-ECDB0105AB6F}"/>
                  </a:ext>
                </a:extLst>
              </p:cNvPr>
              <p:cNvSpPr txBox="1"/>
              <p:nvPr/>
            </p:nvSpPr>
            <p:spPr>
              <a:xfrm>
                <a:off x="4552940" y="4439588"/>
                <a:ext cx="66459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6150C24-8386-45F7-9E91-ECDB0105AB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2940" y="4439588"/>
                <a:ext cx="664590" cy="70788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F62E655-4061-4E1C-8C98-C0D88E7975EC}"/>
                  </a:ext>
                </a:extLst>
              </p:cNvPr>
              <p:cNvSpPr txBox="1"/>
              <p:nvPr/>
            </p:nvSpPr>
            <p:spPr>
              <a:xfrm>
                <a:off x="7025683" y="4385874"/>
                <a:ext cx="608761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F62E655-4061-4E1C-8C98-C0D88E7975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5683" y="4385874"/>
                <a:ext cx="608761" cy="7078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7" name="Table 5">
            <a:extLst>
              <a:ext uri="{FF2B5EF4-FFF2-40B4-BE49-F238E27FC236}">
                <a16:creationId xmlns:a16="http://schemas.microsoft.com/office/drawing/2014/main" id="{4AAC6752-D9ED-442D-B037-524479D692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0425050"/>
              </p:ext>
            </p:extLst>
          </p:nvPr>
        </p:nvGraphicFramePr>
        <p:xfrm>
          <a:off x="1178700" y="4076139"/>
          <a:ext cx="3234632" cy="25104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4329">
                  <a:extLst>
                    <a:ext uri="{9D8B030D-6E8A-4147-A177-3AD203B41FA5}">
                      <a16:colId xmlns:a16="http://schemas.microsoft.com/office/drawing/2014/main" val="3793682225"/>
                    </a:ext>
                  </a:extLst>
                </a:gridCol>
                <a:gridCol w="404329">
                  <a:extLst>
                    <a:ext uri="{9D8B030D-6E8A-4147-A177-3AD203B41FA5}">
                      <a16:colId xmlns:a16="http://schemas.microsoft.com/office/drawing/2014/main" val="4266227060"/>
                    </a:ext>
                  </a:extLst>
                </a:gridCol>
                <a:gridCol w="404329">
                  <a:extLst>
                    <a:ext uri="{9D8B030D-6E8A-4147-A177-3AD203B41FA5}">
                      <a16:colId xmlns:a16="http://schemas.microsoft.com/office/drawing/2014/main" val="3754591544"/>
                    </a:ext>
                  </a:extLst>
                </a:gridCol>
                <a:gridCol w="404329">
                  <a:extLst>
                    <a:ext uri="{9D8B030D-6E8A-4147-A177-3AD203B41FA5}">
                      <a16:colId xmlns:a16="http://schemas.microsoft.com/office/drawing/2014/main" val="4122521791"/>
                    </a:ext>
                  </a:extLst>
                </a:gridCol>
                <a:gridCol w="404329">
                  <a:extLst>
                    <a:ext uri="{9D8B030D-6E8A-4147-A177-3AD203B41FA5}">
                      <a16:colId xmlns:a16="http://schemas.microsoft.com/office/drawing/2014/main" val="759628004"/>
                    </a:ext>
                  </a:extLst>
                </a:gridCol>
                <a:gridCol w="404329">
                  <a:extLst>
                    <a:ext uri="{9D8B030D-6E8A-4147-A177-3AD203B41FA5}">
                      <a16:colId xmlns:a16="http://schemas.microsoft.com/office/drawing/2014/main" val="2344884668"/>
                    </a:ext>
                  </a:extLst>
                </a:gridCol>
                <a:gridCol w="404329">
                  <a:extLst>
                    <a:ext uri="{9D8B030D-6E8A-4147-A177-3AD203B41FA5}">
                      <a16:colId xmlns:a16="http://schemas.microsoft.com/office/drawing/2014/main" val="2512062017"/>
                    </a:ext>
                  </a:extLst>
                </a:gridCol>
                <a:gridCol w="404329">
                  <a:extLst>
                    <a:ext uri="{9D8B030D-6E8A-4147-A177-3AD203B41FA5}">
                      <a16:colId xmlns:a16="http://schemas.microsoft.com/office/drawing/2014/main" val="4167228965"/>
                    </a:ext>
                  </a:extLst>
                </a:gridCol>
              </a:tblGrid>
              <a:tr h="313811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5396826"/>
                  </a:ext>
                </a:extLst>
              </a:tr>
              <a:tr h="313811"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9912246"/>
                  </a:ext>
                </a:extLst>
              </a:tr>
              <a:tr h="313811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8705685"/>
                  </a:ext>
                </a:extLst>
              </a:tr>
              <a:tr h="313811"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4045998"/>
                  </a:ext>
                </a:extLst>
              </a:tr>
              <a:tr h="313811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1714840"/>
                  </a:ext>
                </a:extLst>
              </a:tr>
              <a:tr h="313811"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2305439"/>
                  </a:ext>
                </a:extLst>
              </a:tr>
              <a:tr h="313811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1253089"/>
                  </a:ext>
                </a:extLst>
              </a:tr>
              <a:tr h="313811"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9034102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FED4DDB3-0954-4754-B786-B5CD774DDCBC}"/>
              </a:ext>
            </a:extLst>
          </p:cNvPr>
          <p:cNvSpPr txBox="1"/>
          <p:nvPr/>
        </p:nvSpPr>
        <p:spPr>
          <a:xfrm>
            <a:off x="2291789" y="3541287"/>
            <a:ext cx="10084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Users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34C154D-0078-4111-B595-01E800D52244}"/>
              </a:ext>
            </a:extLst>
          </p:cNvPr>
          <p:cNvSpPr txBox="1"/>
          <p:nvPr/>
        </p:nvSpPr>
        <p:spPr>
          <a:xfrm rot="16200000">
            <a:off x="322771" y="5151253"/>
            <a:ext cx="10084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Items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997B135-7E41-4D49-B3C6-2EB6C7CAE715}"/>
              </a:ext>
            </a:extLst>
          </p:cNvPr>
          <p:cNvSpPr txBox="1"/>
          <p:nvPr/>
        </p:nvSpPr>
        <p:spPr>
          <a:xfrm>
            <a:off x="8223192" y="3541287"/>
            <a:ext cx="24689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Users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945A9B5-24F2-437A-8212-BA5691270FC2}"/>
              </a:ext>
            </a:extLst>
          </p:cNvPr>
          <p:cNvSpPr txBox="1"/>
          <p:nvPr/>
        </p:nvSpPr>
        <p:spPr>
          <a:xfrm rot="16200000">
            <a:off x="4810926" y="5097387"/>
            <a:ext cx="10084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Items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BCC2C1F-EEBC-4DEB-8CBE-ADC2A59F8453}"/>
              </a:ext>
            </a:extLst>
          </p:cNvPr>
          <p:cNvSpPr txBox="1"/>
          <p:nvPr/>
        </p:nvSpPr>
        <p:spPr>
          <a:xfrm>
            <a:off x="5501234" y="3501034"/>
            <a:ext cx="13127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Factors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ECD748-9D03-4342-A857-29E1BEFFF458}"/>
              </a:ext>
            </a:extLst>
          </p:cNvPr>
          <p:cNvSpPr txBox="1"/>
          <p:nvPr/>
        </p:nvSpPr>
        <p:spPr>
          <a:xfrm rot="16200000">
            <a:off x="7239695" y="4491368"/>
            <a:ext cx="13127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Factors</a:t>
            </a:r>
          </a:p>
        </p:txBody>
      </p:sp>
    </p:spTree>
    <p:extLst>
      <p:ext uri="{BB962C8B-B14F-4D97-AF65-F5344CB8AC3E}">
        <p14:creationId xmlns:p14="http://schemas.microsoft.com/office/powerpoint/2010/main" val="689185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8" grpId="0"/>
      <p:bldP spid="19" grpId="0"/>
      <p:bldP spid="20" grpId="0"/>
      <p:bldP spid="21" grpId="0"/>
      <p:bldP spid="22" grpId="0"/>
      <p:bldP spid="23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EA3CE-8DB0-40A5-B4A6-AFCE2156C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/>
              <a:t>Latent Factor Recommenders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03134D-F068-4BC9-B038-F3D5CBDDE3F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38871" y="1080652"/>
                <a:ext cx="10515600" cy="5643997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Can we perform decomposition on the utility matrix, A</a:t>
                </a:r>
                <a:endParaRPr lang="en-US" dirty="0">
                  <a:ea typeface="Cambria Math" panose="02040503050406030204" pitchFamily="18" charset="0"/>
                </a:endParaRPr>
              </a:p>
              <a:p>
                <a:r>
                  <a:rPr lang="en-US" dirty="0">
                    <a:ea typeface="Cambria Math" panose="02040503050406030204" pitchFamily="18" charset="0"/>
                  </a:rPr>
                  <a:t>How can we interpret this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b="0" dirty="0">
                    <a:ea typeface="Cambria Math" panose="02040503050406030204" pitchFamily="18" charset="0"/>
                  </a:rPr>
                  <a:t> decomposition?</a:t>
                </a:r>
              </a:p>
              <a:p>
                <a:endParaRPr lang="en-US" dirty="0">
                  <a:ea typeface="Cambria Math" panose="02040503050406030204" pitchFamily="18" charset="0"/>
                </a:endParaRPr>
              </a:p>
              <a:p>
                <a:endParaRPr lang="en-US" b="0" dirty="0">
                  <a:ea typeface="Cambria Math" panose="02040503050406030204" pitchFamily="18" charset="0"/>
                </a:endParaRPr>
              </a:p>
              <a:p>
                <a:endParaRPr lang="en-US" dirty="0">
                  <a:ea typeface="Cambria Math" panose="02040503050406030204" pitchFamily="18" charset="0"/>
                </a:endParaRPr>
              </a:p>
              <a:p>
                <a:endParaRPr lang="en-US" b="0" dirty="0">
                  <a:ea typeface="Cambria Math" panose="02040503050406030204" pitchFamily="18" charset="0"/>
                </a:endParaRPr>
              </a:p>
              <a:p>
                <a:endParaRPr lang="en-US" dirty="0">
                  <a:ea typeface="Cambria Math" panose="02040503050406030204" pitchFamily="18" charset="0"/>
                </a:endParaRPr>
              </a:p>
              <a:p>
                <a:endParaRPr lang="en-US" b="0" dirty="0">
                  <a:ea typeface="Cambria Math" panose="02040503050406030204" pitchFamily="18" charset="0"/>
                </a:endParaRPr>
              </a:p>
              <a:p>
                <a:endParaRPr lang="en-US" dirty="0">
                  <a:ea typeface="Cambria Math" panose="02040503050406030204" pitchFamily="18" charset="0"/>
                </a:endParaRPr>
              </a:p>
              <a:p>
                <a:r>
                  <a:rPr lang="en-US" dirty="0">
                    <a:ea typeface="Cambria Math" panose="02040503050406030204" pitchFamily="18" charset="0"/>
                  </a:rPr>
                  <a:t>Different factors for items and users</a:t>
                </a:r>
              </a:p>
              <a:p>
                <a:r>
                  <a:rPr lang="en-US" dirty="0">
                    <a:ea typeface="Cambria Math" panose="02040503050406030204" pitchFamily="18" charset="0"/>
                  </a:rPr>
                  <a:t>Vectors of </a:t>
                </a:r>
                <a:r>
                  <a:rPr lang="en-US" b="1" dirty="0">
                    <a:ea typeface="Cambria Math" panose="02040503050406030204" pitchFamily="18" charset="0"/>
                  </a:rPr>
                  <a:t>explanatory factors</a:t>
                </a:r>
                <a:r>
                  <a:rPr lang="en-US" dirty="0">
                    <a:ea typeface="Cambria Math" panose="02040503050406030204" pitchFamily="18" charset="0"/>
                  </a:rPr>
                  <a:t> for the values of the utility matrix</a:t>
                </a:r>
                <a:endParaRPr lang="en-US" b="0" dirty="0">
                  <a:ea typeface="Cambria Math" panose="02040503050406030204" pitchFamily="18" charset="0"/>
                </a:endParaRPr>
              </a:p>
              <a:p>
                <a:r>
                  <a:rPr lang="en-US" dirty="0"/>
                  <a:t>Inner product of </a:t>
                </a:r>
                <a:r>
                  <a:rPr lang="en-US" b="1" dirty="0"/>
                  <a:t>Factor weights </a:t>
                </a:r>
                <a:r>
                  <a:rPr lang="en-US" dirty="0"/>
                  <a:t>predicts the rating values 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b="1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03134D-F068-4BC9-B038-F3D5CBDDE3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38871" y="1080652"/>
                <a:ext cx="10515600" cy="5643997"/>
              </a:xfrm>
              <a:blipFill>
                <a:blip r:embed="rId2"/>
                <a:stretch>
                  <a:fillRect l="-1043" t="-21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D4CDB4C-32DC-4E4B-B800-5E419381A2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3182546"/>
              </p:ext>
            </p:extLst>
          </p:nvPr>
        </p:nvGraphicFramePr>
        <p:xfrm>
          <a:off x="8669015" y="2334958"/>
          <a:ext cx="2528456" cy="13414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6057">
                  <a:extLst>
                    <a:ext uri="{9D8B030D-6E8A-4147-A177-3AD203B41FA5}">
                      <a16:colId xmlns:a16="http://schemas.microsoft.com/office/drawing/2014/main" val="3793682225"/>
                    </a:ext>
                  </a:extLst>
                </a:gridCol>
                <a:gridCol w="316057">
                  <a:extLst>
                    <a:ext uri="{9D8B030D-6E8A-4147-A177-3AD203B41FA5}">
                      <a16:colId xmlns:a16="http://schemas.microsoft.com/office/drawing/2014/main" val="4266227060"/>
                    </a:ext>
                  </a:extLst>
                </a:gridCol>
                <a:gridCol w="316057">
                  <a:extLst>
                    <a:ext uri="{9D8B030D-6E8A-4147-A177-3AD203B41FA5}">
                      <a16:colId xmlns:a16="http://schemas.microsoft.com/office/drawing/2014/main" val="3754591544"/>
                    </a:ext>
                  </a:extLst>
                </a:gridCol>
                <a:gridCol w="316057">
                  <a:extLst>
                    <a:ext uri="{9D8B030D-6E8A-4147-A177-3AD203B41FA5}">
                      <a16:colId xmlns:a16="http://schemas.microsoft.com/office/drawing/2014/main" val="4122521791"/>
                    </a:ext>
                  </a:extLst>
                </a:gridCol>
                <a:gridCol w="316057">
                  <a:extLst>
                    <a:ext uri="{9D8B030D-6E8A-4147-A177-3AD203B41FA5}">
                      <a16:colId xmlns:a16="http://schemas.microsoft.com/office/drawing/2014/main" val="759628004"/>
                    </a:ext>
                  </a:extLst>
                </a:gridCol>
                <a:gridCol w="316057">
                  <a:extLst>
                    <a:ext uri="{9D8B030D-6E8A-4147-A177-3AD203B41FA5}">
                      <a16:colId xmlns:a16="http://schemas.microsoft.com/office/drawing/2014/main" val="2344884668"/>
                    </a:ext>
                  </a:extLst>
                </a:gridCol>
                <a:gridCol w="316057">
                  <a:extLst>
                    <a:ext uri="{9D8B030D-6E8A-4147-A177-3AD203B41FA5}">
                      <a16:colId xmlns:a16="http://schemas.microsoft.com/office/drawing/2014/main" val="3662968795"/>
                    </a:ext>
                  </a:extLst>
                </a:gridCol>
                <a:gridCol w="316057">
                  <a:extLst>
                    <a:ext uri="{9D8B030D-6E8A-4147-A177-3AD203B41FA5}">
                      <a16:colId xmlns:a16="http://schemas.microsoft.com/office/drawing/2014/main" val="4167228965"/>
                    </a:ext>
                  </a:extLst>
                </a:gridCol>
              </a:tblGrid>
              <a:tr h="335357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5396826"/>
                  </a:ext>
                </a:extLst>
              </a:tr>
              <a:tr h="335357"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9912246"/>
                  </a:ext>
                </a:extLst>
              </a:tr>
              <a:tr h="335357"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8705685"/>
                  </a:ext>
                </a:extLst>
              </a:tr>
              <a:tr h="335357"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4045998"/>
                  </a:ext>
                </a:extLst>
              </a:tr>
            </a:tbl>
          </a:graphicData>
        </a:graphic>
      </p:graphicFrame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A75C977A-B162-4E29-AC4B-75ED7E128E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8763798"/>
              </p:ext>
            </p:extLst>
          </p:nvPr>
        </p:nvGraphicFramePr>
        <p:xfrm>
          <a:off x="5975594" y="2263237"/>
          <a:ext cx="1312717" cy="26967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0907">
                  <a:extLst>
                    <a:ext uri="{9D8B030D-6E8A-4147-A177-3AD203B41FA5}">
                      <a16:colId xmlns:a16="http://schemas.microsoft.com/office/drawing/2014/main" val="1541452855"/>
                    </a:ext>
                  </a:extLst>
                </a:gridCol>
                <a:gridCol w="338542">
                  <a:extLst>
                    <a:ext uri="{9D8B030D-6E8A-4147-A177-3AD203B41FA5}">
                      <a16:colId xmlns:a16="http://schemas.microsoft.com/office/drawing/2014/main" val="2227224868"/>
                    </a:ext>
                  </a:extLst>
                </a:gridCol>
                <a:gridCol w="324724">
                  <a:extLst>
                    <a:ext uri="{9D8B030D-6E8A-4147-A177-3AD203B41FA5}">
                      <a16:colId xmlns:a16="http://schemas.microsoft.com/office/drawing/2014/main" val="4184094072"/>
                    </a:ext>
                  </a:extLst>
                </a:gridCol>
                <a:gridCol w="338544">
                  <a:extLst>
                    <a:ext uri="{9D8B030D-6E8A-4147-A177-3AD203B41FA5}">
                      <a16:colId xmlns:a16="http://schemas.microsoft.com/office/drawing/2014/main" val="3762244946"/>
                    </a:ext>
                  </a:extLst>
                </a:gridCol>
              </a:tblGrid>
              <a:tr h="337089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8631869"/>
                  </a:ext>
                </a:extLst>
              </a:tr>
              <a:tr h="337089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6682701"/>
                  </a:ext>
                </a:extLst>
              </a:tr>
              <a:tr h="337089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2825741"/>
                  </a:ext>
                </a:extLst>
              </a:tr>
              <a:tr h="337089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5506759"/>
                  </a:ext>
                </a:extLst>
              </a:tr>
              <a:tr h="337089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0100488"/>
                  </a:ext>
                </a:extLst>
              </a:tr>
              <a:tr h="337089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5926373"/>
                  </a:ext>
                </a:extLst>
              </a:tr>
              <a:tr h="337089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89593"/>
                  </a:ext>
                </a:extLst>
              </a:tr>
              <a:tr h="337089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296556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6150C24-8386-45F7-9E91-ECDB0105AB6F}"/>
                  </a:ext>
                </a:extLst>
              </p:cNvPr>
              <p:cNvSpPr txBox="1"/>
              <p:nvPr/>
            </p:nvSpPr>
            <p:spPr>
              <a:xfrm>
                <a:off x="4998763" y="2706637"/>
                <a:ext cx="66459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6150C24-8386-45F7-9E91-ECDB0105AB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8763" y="2706637"/>
                <a:ext cx="664590" cy="70788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F62E655-4061-4E1C-8C98-C0D88E7975EC}"/>
                  </a:ext>
                </a:extLst>
              </p:cNvPr>
              <p:cNvSpPr txBox="1"/>
              <p:nvPr/>
            </p:nvSpPr>
            <p:spPr>
              <a:xfrm>
                <a:off x="7471506" y="2652923"/>
                <a:ext cx="608761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F62E655-4061-4E1C-8C98-C0D88E7975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1506" y="2652923"/>
                <a:ext cx="608761" cy="7078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7" name="Table 5">
            <a:extLst>
              <a:ext uri="{FF2B5EF4-FFF2-40B4-BE49-F238E27FC236}">
                <a16:creationId xmlns:a16="http://schemas.microsoft.com/office/drawing/2014/main" id="{4AAC6752-D9ED-442D-B037-524479D692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3742845"/>
              </p:ext>
            </p:extLst>
          </p:nvPr>
        </p:nvGraphicFramePr>
        <p:xfrm>
          <a:off x="1624523" y="2343188"/>
          <a:ext cx="3234632" cy="25104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4329">
                  <a:extLst>
                    <a:ext uri="{9D8B030D-6E8A-4147-A177-3AD203B41FA5}">
                      <a16:colId xmlns:a16="http://schemas.microsoft.com/office/drawing/2014/main" val="3793682225"/>
                    </a:ext>
                  </a:extLst>
                </a:gridCol>
                <a:gridCol w="404329">
                  <a:extLst>
                    <a:ext uri="{9D8B030D-6E8A-4147-A177-3AD203B41FA5}">
                      <a16:colId xmlns:a16="http://schemas.microsoft.com/office/drawing/2014/main" val="4266227060"/>
                    </a:ext>
                  </a:extLst>
                </a:gridCol>
                <a:gridCol w="404329">
                  <a:extLst>
                    <a:ext uri="{9D8B030D-6E8A-4147-A177-3AD203B41FA5}">
                      <a16:colId xmlns:a16="http://schemas.microsoft.com/office/drawing/2014/main" val="3754591544"/>
                    </a:ext>
                  </a:extLst>
                </a:gridCol>
                <a:gridCol w="404329">
                  <a:extLst>
                    <a:ext uri="{9D8B030D-6E8A-4147-A177-3AD203B41FA5}">
                      <a16:colId xmlns:a16="http://schemas.microsoft.com/office/drawing/2014/main" val="4122521791"/>
                    </a:ext>
                  </a:extLst>
                </a:gridCol>
                <a:gridCol w="404329">
                  <a:extLst>
                    <a:ext uri="{9D8B030D-6E8A-4147-A177-3AD203B41FA5}">
                      <a16:colId xmlns:a16="http://schemas.microsoft.com/office/drawing/2014/main" val="759628004"/>
                    </a:ext>
                  </a:extLst>
                </a:gridCol>
                <a:gridCol w="404329">
                  <a:extLst>
                    <a:ext uri="{9D8B030D-6E8A-4147-A177-3AD203B41FA5}">
                      <a16:colId xmlns:a16="http://schemas.microsoft.com/office/drawing/2014/main" val="2344884668"/>
                    </a:ext>
                  </a:extLst>
                </a:gridCol>
                <a:gridCol w="404329">
                  <a:extLst>
                    <a:ext uri="{9D8B030D-6E8A-4147-A177-3AD203B41FA5}">
                      <a16:colId xmlns:a16="http://schemas.microsoft.com/office/drawing/2014/main" val="2512062017"/>
                    </a:ext>
                  </a:extLst>
                </a:gridCol>
                <a:gridCol w="404329">
                  <a:extLst>
                    <a:ext uri="{9D8B030D-6E8A-4147-A177-3AD203B41FA5}">
                      <a16:colId xmlns:a16="http://schemas.microsoft.com/office/drawing/2014/main" val="4167228965"/>
                    </a:ext>
                  </a:extLst>
                </a:gridCol>
              </a:tblGrid>
              <a:tr h="313811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5396826"/>
                  </a:ext>
                </a:extLst>
              </a:tr>
              <a:tr h="313811"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9912246"/>
                  </a:ext>
                </a:extLst>
              </a:tr>
              <a:tr h="313811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8705685"/>
                  </a:ext>
                </a:extLst>
              </a:tr>
              <a:tr h="313811"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4045998"/>
                  </a:ext>
                </a:extLst>
              </a:tr>
              <a:tr h="313811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1714840"/>
                  </a:ext>
                </a:extLst>
              </a:tr>
              <a:tr h="313811"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2305439"/>
                  </a:ext>
                </a:extLst>
              </a:tr>
              <a:tr h="313811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1253089"/>
                  </a:ext>
                </a:extLst>
              </a:tr>
              <a:tr h="313811"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9034102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FED4DDB3-0954-4754-B786-B5CD774DDCBC}"/>
              </a:ext>
            </a:extLst>
          </p:cNvPr>
          <p:cNvSpPr txBox="1"/>
          <p:nvPr/>
        </p:nvSpPr>
        <p:spPr>
          <a:xfrm>
            <a:off x="2672084" y="1830807"/>
            <a:ext cx="10084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Users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34C154D-0078-4111-B595-01E800D52244}"/>
              </a:ext>
            </a:extLst>
          </p:cNvPr>
          <p:cNvSpPr txBox="1"/>
          <p:nvPr/>
        </p:nvSpPr>
        <p:spPr>
          <a:xfrm rot="16200000">
            <a:off x="768594" y="3418302"/>
            <a:ext cx="10084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Items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997B135-7E41-4D49-B3C6-2EB6C7CAE715}"/>
              </a:ext>
            </a:extLst>
          </p:cNvPr>
          <p:cNvSpPr txBox="1"/>
          <p:nvPr/>
        </p:nvSpPr>
        <p:spPr>
          <a:xfrm>
            <a:off x="8603487" y="1830807"/>
            <a:ext cx="24689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Users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945A9B5-24F2-437A-8212-BA5691270FC2}"/>
              </a:ext>
            </a:extLst>
          </p:cNvPr>
          <p:cNvSpPr txBox="1"/>
          <p:nvPr/>
        </p:nvSpPr>
        <p:spPr>
          <a:xfrm rot="16200000">
            <a:off x="5256749" y="3364436"/>
            <a:ext cx="10084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Items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BCC2C1F-EEBC-4DEB-8CBE-ADC2A59F8453}"/>
              </a:ext>
            </a:extLst>
          </p:cNvPr>
          <p:cNvSpPr txBox="1"/>
          <p:nvPr/>
        </p:nvSpPr>
        <p:spPr>
          <a:xfrm>
            <a:off x="5881529" y="1790554"/>
            <a:ext cx="13127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Factors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ECD748-9D03-4342-A857-29E1BEFFF458}"/>
              </a:ext>
            </a:extLst>
          </p:cNvPr>
          <p:cNvSpPr txBox="1"/>
          <p:nvPr/>
        </p:nvSpPr>
        <p:spPr>
          <a:xfrm rot="16200000">
            <a:off x="7685518" y="2758417"/>
            <a:ext cx="13127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Factors</a:t>
            </a:r>
          </a:p>
        </p:txBody>
      </p:sp>
    </p:spTree>
    <p:extLst>
      <p:ext uri="{BB962C8B-B14F-4D97-AF65-F5344CB8AC3E}">
        <p14:creationId xmlns:p14="http://schemas.microsoft.com/office/powerpoint/2010/main" val="2118345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58B1AF-3CA5-603C-3033-95526434D4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72A8F7-02CB-CA80-5BC4-A909A7B1C9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/>
              <a:t>Recommender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D46463-02E5-FC5F-5DEE-D1900E08B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0761" y="1234698"/>
            <a:ext cx="11059393" cy="50804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Recommendation algorithms have evolved with time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5F3A6E-75F9-38D0-B3F9-3D13DA0EEEDC}"/>
              </a:ext>
            </a:extLst>
          </p:cNvPr>
          <p:cNvSpPr txBox="1"/>
          <p:nvPr/>
        </p:nvSpPr>
        <p:spPr>
          <a:xfrm>
            <a:off x="3446928" y="6272684"/>
            <a:ext cx="514753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Figure from </a:t>
            </a:r>
            <a:r>
              <a:rPr lang="en-US" sz="1400" u="sng" dirty="0">
                <a:hlinkClick r:id="rId2"/>
              </a:rPr>
              <a:t>A Comprehensive Review of Recommender Systems: Transitioning From Theory to Practice, Raza, et.al., 2024</a:t>
            </a:r>
            <a:endParaRPr lang="en-US" sz="1400" dirty="0"/>
          </a:p>
          <a:p>
            <a:endParaRPr lang="en-US" sz="1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29BC894-CEC6-45F8-2A60-45E59F45C6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241" y="1804835"/>
            <a:ext cx="10278909" cy="4467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44035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EA3CE-8DB0-40A5-B4A6-AFCE2156C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/>
              <a:t>Latent Factor Recommenders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03134D-F068-4BC9-B038-F3D5CBDDE3F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13190" y="1232473"/>
                <a:ext cx="10515600" cy="203159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ea typeface="Cambria Math" panose="02040503050406030204" pitchFamily="18" charset="0"/>
                  </a:rPr>
                  <a:t>With P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decomposition compute rating of item</a:t>
                </a:r>
                <a:r>
                  <a:rPr lang="en-US" i="1" dirty="0">
                    <a:ea typeface="Cambria Math" panose="02040503050406030204" pitchFamily="18" charset="0"/>
                  </a:rPr>
                  <a:t> </a:t>
                </a:r>
                <a:r>
                  <a:rPr lang="en-US" i="1" dirty="0" err="1">
                    <a:ea typeface="Cambria Math" panose="02040503050406030204" pitchFamily="18" charset="0"/>
                  </a:rPr>
                  <a:t>i</a:t>
                </a:r>
                <a:r>
                  <a:rPr lang="en-US" i="1" dirty="0">
                    <a:ea typeface="Cambria Math" panose="02040503050406030204" pitchFamily="18" charset="0"/>
                  </a:rPr>
                  <a:t> </a:t>
                </a:r>
                <a:r>
                  <a:rPr lang="en-US" dirty="0">
                    <a:ea typeface="Cambria Math" panose="02040503050406030204" pitchFamily="18" charset="0"/>
                  </a:rPr>
                  <a:t>for user </a:t>
                </a:r>
                <a:r>
                  <a:rPr lang="en-US" i="1" dirty="0">
                    <a:ea typeface="Cambria Math" panose="02040503050406030204" pitchFamily="18" charset="0"/>
                  </a:rPr>
                  <a:t>x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,∙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,∙</m:t>
                        </m:r>
                      </m:sub>
                    </m:sSub>
                  </m:oMath>
                </a14:m>
                <a:r>
                  <a:rPr lang="en-US" dirty="0"/>
                  <a:t> is the vector of factor weights for item </a:t>
                </a:r>
                <a:r>
                  <a:rPr lang="en-US" i="1" dirty="0" err="1"/>
                  <a:t>i</a:t>
                </a:r>
                <a:endParaRPr lang="en-US" i="1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the vector of factor weights for user </a:t>
                </a:r>
                <a:r>
                  <a:rPr lang="en-US" i="1" dirty="0"/>
                  <a:t>x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b="1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03134D-F068-4BC9-B038-F3D5CBDDE3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13190" y="1232473"/>
                <a:ext cx="10515600" cy="2031591"/>
              </a:xfrm>
              <a:blipFill>
                <a:blip r:embed="rId2"/>
                <a:stretch>
                  <a:fillRect l="-1159" t="-48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D4CDB4C-32DC-4E4B-B800-5E419381A2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4875190"/>
              </p:ext>
            </p:extLst>
          </p:nvPr>
        </p:nvGraphicFramePr>
        <p:xfrm>
          <a:off x="8096486" y="3665658"/>
          <a:ext cx="2528456" cy="13414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6057">
                  <a:extLst>
                    <a:ext uri="{9D8B030D-6E8A-4147-A177-3AD203B41FA5}">
                      <a16:colId xmlns:a16="http://schemas.microsoft.com/office/drawing/2014/main" val="3793682225"/>
                    </a:ext>
                  </a:extLst>
                </a:gridCol>
                <a:gridCol w="316057">
                  <a:extLst>
                    <a:ext uri="{9D8B030D-6E8A-4147-A177-3AD203B41FA5}">
                      <a16:colId xmlns:a16="http://schemas.microsoft.com/office/drawing/2014/main" val="4266227060"/>
                    </a:ext>
                  </a:extLst>
                </a:gridCol>
                <a:gridCol w="316057">
                  <a:extLst>
                    <a:ext uri="{9D8B030D-6E8A-4147-A177-3AD203B41FA5}">
                      <a16:colId xmlns:a16="http://schemas.microsoft.com/office/drawing/2014/main" val="3754591544"/>
                    </a:ext>
                  </a:extLst>
                </a:gridCol>
                <a:gridCol w="316057">
                  <a:extLst>
                    <a:ext uri="{9D8B030D-6E8A-4147-A177-3AD203B41FA5}">
                      <a16:colId xmlns:a16="http://schemas.microsoft.com/office/drawing/2014/main" val="4122521791"/>
                    </a:ext>
                  </a:extLst>
                </a:gridCol>
                <a:gridCol w="316057">
                  <a:extLst>
                    <a:ext uri="{9D8B030D-6E8A-4147-A177-3AD203B41FA5}">
                      <a16:colId xmlns:a16="http://schemas.microsoft.com/office/drawing/2014/main" val="759628004"/>
                    </a:ext>
                  </a:extLst>
                </a:gridCol>
                <a:gridCol w="316057">
                  <a:extLst>
                    <a:ext uri="{9D8B030D-6E8A-4147-A177-3AD203B41FA5}">
                      <a16:colId xmlns:a16="http://schemas.microsoft.com/office/drawing/2014/main" val="2344884668"/>
                    </a:ext>
                  </a:extLst>
                </a:gridCol>
                <a:gridCol w="316057">
                  <a:extLst>
                    <a:ext uri="{9D8B030D-6E8A-4147-A177-3AD203B41FA5}">
                      <a16:colId xmlns:a16="http://schemas.microsoft.com/office/drawing/2014/main" val="3662968795"/>
                    </a:ext>
                  </a:extLst>
                </a:gridCol>
                <a:gridCol w="316057">
                  <a:extLst>
                    <a:ext uri="{9D8B030D-6E8A-4147-A177-3AD203B41FA5}">
                      <a16:colId xmlns:a16="http://schemas.microsoft.com/office/drawing/2014/main" val="4167228965"/>
                    </a:ext>
                  </a:extLst>
                </a:gridCol>
              </a:tblGrid>
              <a:tr h="335357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5396826"/>
                  </a:ext>
                </a:extLst>
              </a:tr>
              <a:tr h="335357"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9912246"/>
                  </a:ext>
                </a:extLst>
              </a:tr>
              <a:tr h="335357"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8705685"/>
                  </a:ext>
                </a:extLst>
              </a:tr>
              <a:tr h="335357"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4045998"/>
                  </a:ext>
                </a:extLst>
              </a:tr>
            </a:tbl>
          </a:graphicData>
        </a:graphic>
      </p:graphicFrame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A75C977A-B162-4E29-AC4B-75ED7E128E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0417236"/>
              </p:ext>
            </p:extLst>
          </p:nvPr>
        </p:nvGraphicFramePr>
        <p:xfrm>
          <a:off x="5403065" y="3593937"/>
          <a:ext cx="1312717" cy="26967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0907">
                  <a:extLst>
                    <a:ext uri="{9D8B030D-6E8A-4147-A177-3AD203B41FA5}">
                      <a16:colId xmlns:a16="http://schemas.microsoft.com/office/drawing/2014/main" val="1541452855"/>
                    </a:ext>
                  </a:extLst>
                </a:gridCol>
                <a:gridCol w="338542">
                  <a:extLst>
                    <a:ext uri="{9D8B030D-6E8A-4147-A177-3AD203B41FA5}">
                      <a16:colId xmlns:a16="http://schemas.microsoft.com/office/drawing/2014/main" val="2227224868"/>
                    </a:ext>
                  </a:extLst>
                </a:gridCol>
                <a:gridCol w="324724">
                  <a:extLst>
                    <a:ext uri="{9D8B030D-6E8A-4147-A177-3AD203B41FA5}">
                      <a16:colId xmlns:a16="http://schemas.microsoft.com/office/drawing/2014/main" val="4184094072"/>
                    </a:ext>
                  </a:extLst>
                </a:gridCol>
                <a:gridCol w="338544">
                  <a:extLst>
                    <a:ext uri="{9D8B030D-6E8A-4147-A177-3AD203B41FA5}">
                      <a16:colId xmlns:a16="http://schemas.microsoft.com/office/drawing/2014/main" val="3762244946"/>
                    </a:ext>
                  </a:extLst>
                </a:gridCol>
              </a:tblGrid>
              <a:tr h="337089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8631869"/>
                  </a:ext>
                </a:extLst>
              </a:tr>
              <a:tr h="337089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6682701"/>
                  </a:ext>
                </a:extLst>
              </a:tr>
              <a:tr h="337089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2825741"/>
                  </a:ext>
                </a:extLst>
              </a:tr>
              <a:tr h="337089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5506759"/>
                  </a:ext>
                </a:extLst>
              </a:tr>
              <a:tr h="337089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0100488"/>
                  </a:ext>
                </a:extLst>
              </a:tr>
              <a:tr h="337089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5926373"/>
                  </a:ext>
                </a:extLst>
              </a:tr>
              <a:tr h="337089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89593"/>
                  </a:ext>
                </a:extLst>
              </a:tr>
              <a:tr h="337089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296556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6150C24-8386-45F7-9E91-ECDB0105AB6F}"/>
                  </a:ext>
                </a:extLst>
              </p:cNvPr>
              <p:cNvSpPr txBox="1"/>
              <p:nvPr/>
            </p:nvSpPr>
            <p:spPr>
              <a:xfrm>
                <a:off x="4426234" y="4037337"/>
                <a:ext cx="66459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6150C24-8386-45F7-9E91-ECDB0105AB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6234" y="4037337"/>
                <a:ext cx="664590" cy="70788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F62E655-4061-4E1C-8C98-C0D88E7975EC}"/>
                  </a:ext>
                </a:extLst>
              </p:cNvPr>
              <p:cNvSpPr txBox="1"/>
              <p:nvPr/>
            </p:nvSpPr>
            <p:spPr>
              <a:xfrm>
                <a:off x="6898977" y="3983623"/>
                <a:ext cx="608761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F62E655-4061-4E1C-8C98-C0D88E7975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8977" y="3983623"/>
                <a:ext cx="608761" cy="7078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7" name="Table 5">
            <a:extLst>
              <a:ext uri="{FF2B5EF4-FFF2-40B4-BE49-F238E27FC236}">
                <a16:creationId xmlns:a16="http://schemas.microsoft.com/office/drawing/2014/main" id="{4AAC6752-D9ED-442D-B037-524479D692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933750"/>
              </p:ext>
            </p:extLst>
          </p:nvPr>
        </p:nvGraphicFramePr>
        <p:xfrm>
          <a:off x="1051994" y="3673888"/>
          <a:ext cx="3234632" cy="25104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4329">
                  <a:extLst>
                    <a:ext uri="{9D8B030D-6E8A-4147-A177-3AD203B41FA5}">
                      <a16:colId xmlns:a16="http://schemas.microsoft.com/office/drawing/2014/main" val="3793682225"/>
                    </a:ext>
                  </a:extLst>
                </a:gridCol>
                <a:gridCol w="404329">
                  <a:extLst>
                    <a:ext uri="{9D8B030D-6E8A-4147-A177-3AD203B41FA5}">
                      <a16:colId xmlns:a16="http://schemas.microsoft.com/office/drawing/2014/main" val="4266227060"/>
                    </a:ext>
                  </a:extLst>
                </a:gridCol>
                <a:gridCol w="404329">
                  <a:extLst>
                    <a:ext uri="{9D8B030D-6E8A-4147-A177-3AD203B41FA5}">
                      <a16:colId xmlns:a16="http://schemas.microsoft.com/office/drawing/2014/main" val="3754591544"/>
                    </a:ext>
                  </a:extLst>
                </a:gridCol>
                <a:gridCol w="404329">
                  <a:extLst>
                    <a:ext uri="{9D8B030D-6E8A-4147-A177-3AD203B41FA5}">
                      <a16:colId xmlns:a16="http://schemas.microsoft.com/office/drawing/2014/main" val="4122521791"/>
                    </a:ext>
                  </a:extLst>
                </a:gridCol>
                <a:gridCol w="404329">
                  <a:extLst>
                    <a:ext uri="{9D8B030D-6E8A-4147-A177-3AD203B41FA5}">
                      <a16:colId xmlns:a16="http://schemas.microsoft.com/office/drawing/2014/main" val="759628004"/>
                    </a:ext>
                  </a:extLst>
                </a:gridCol>
                <a:gridCol w="404329">
                  <a:extLst>
                    <a:ext uri="{9D8B030D-6E8A-4147-A177-3AD203B41FA5}">
                      <a16:colId xmlns:a16="http://schemas.microsoft.com/office/drawing/2014/main" val="2344884668"/>
                    </a:ext>
                  </a:extLst>
                </a:gridCol>
                <a:gridCol w="404329">
                  <a:extLst>
                    <a:ext uri="{9D8B030D-6E8A-4147-A177-3AD203B41FA5}">
                      <a16:colId xmlns:a16="http://schemas.microsoft.com/office/drawing/2014/main" val="2512062017"/>
                    </a:ext>
                  </a:extLst>
                </a:gridCol>
                <a:gridCol w="404329">
                  <a:extLst>
                    <a:ext uri="{9D8B030D-6E8A-4147-A177-3AD203B41FA5}">
                      <a16:colId xmlns:a16="http://schemas.microsoft.com/office/drawing/2014/main" val="4167228965"/>
                    </a:ext>
                  </a:extLst>
                </a:gridCol>
              </a:tblGrid>
              <a:tr h="31381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5396826"/>
                  </a:ext>
                </a:extLst>
              </a:tr>
              <a:tr h="313811">
                <a:tc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9912246"/>
                  </a:ext>
                </a:extLst>
              </a:tr>
              <a:tr h="31381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8705685"/>
                  </a:ext>
                </a:extLst>
              </a:tr>
              <a:tr h="313811"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?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4045998"/>
                  </a:ext>
                </a:extLst>
              </a:tr>
              <a:tr h="31381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1714840"/>
                  </a:ext>
                </a:extLst>
              </a:tr>
              <a:tr h="313811"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2305439"/>
                  </a:ext>
                </a:extLst>
              </a:tr>
              <a:tr h="31381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1253089"/>
                  </a:ext>
                </a:extLst>
              </a:tr>
              <a:tr h="313811">
                <a:tc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9034102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FED4DDB3-0954-4754-B786-B5CD774DDCBC}"/>
              </a:ext>
            </a:extLst>
          </p:cNvPr>
          <p:cNvSpPr txBox="1"/>
          <p:nvPr/>
        </p:nvSpPr>
        <p:spPr>
          <a:xfrm>
            <a:off x="2165083" y="3139036"/>
            <a:ext cx="10084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Users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34C154D-0078-4111-B595-01E800D52244}"/>
              </a:ext>
            </a:extLst>
          </p:cNvPr>
          <p:cNvSpPr txBox="1"/>
          <p:nvPr/>
        </p:nvSpPr>
        <p:spPr>
          <a:xfrm rot="16200000">
            <a:off x="196065" y="4749002"/>
            <a:ext cx="10084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Items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997B135-7E41-4D49-B3C6-2EB6C7CAE715}"/>
              </a:ext>
            </a:extLst>
          </p:cNvPr>
          <p:cNvSpPr txBox="1"/>
          <p:nvPr/>
        </p:nvSpPr>
        <p:spPr>
          <a:xfrm>
            <a:off x="8096486" y="3139036"/>
            <a:ext cx="24689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Users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945A9B5-24F2-437A-8212-BA5691270FC2}"/>
              </a:ext>
            </a:extLst>
          </p:cNvPr>
          <p:cNvSpPr txBox="1"/>
          <p:nvPr/>
        </p:nvSpPr>
        <p:spPr>
          <a:xfrm rot="16200000">
            <a:off x="4684220" y="4695136"/>
            <a:ext cx="10084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Items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BCC2C1F-EEBC-4DEB-8CBE-ADC2A59F8453}"/>
              </a:ext>
            </a:extLst>
          </p:cNvPr>
          <p:cNvSpPr txBox="1"/>
          <p:nvPr/>
        </p:nvSpPr>
        <p:spPr>
          <a:xfrm>
            <a:off x="5374528" y="3098783"/>
            <a:ext cx="13127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Factors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ECD748-9D03-4342-A857-29E1BEFFF458}"/>
              </a:ext>
            </a:extLst>
          </p:cNvPr>
          <p:cNvSpPr txBox="1"/>
          <p:nvPr/>
        </p:nvSpPr>
        <p:spPr>
          <a:xfrm rot="16200000">
            <a:off x="7112989" y="4089117"/>
            <a:ext cx="13127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Factors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04BA80A-C87B-080F-E527-AB99C69443BD}"/>
                  </a:ext>
                </a:extLst>
              </p:cNvPr>
              <p:cNvSpPr txBox="1"/>
              <p:nvPr/>
            </p:nvSpPr>
            <p:spPr>
              <a:xfrm>
                <a:off x="6850149" y="4511267"/>
                <a:ext cx="523221" cy="5421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acc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,∙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04BA80A-C87B-080F-E527-AB99C69443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0149" y="4511267"/>
                <a:ext cx="523221" cy="54213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9408556-1A26-7A08-9580-8EC4E2BC6648}"/>
                  </a:ext>
                </a:extLst>
              </p:cNvPr>
              <p:cNvSpPr txBox="1"/>
              <p:nvPr/>
            </p:nvSpPr>
            <p:spPr>
              <a:xfrm>
                <a:off x="9330945" y="4972703"/>
                <a:ext cx="659426" cy="5421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∙,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9408556-1A26-7A08-9580-8EC4E2BC66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0945" y="4972703"/>
                <a:ext cx="659426" cy="54213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60817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8" grpId="0"/>
      <p:bldP spid="19" grpId="0"/>
      <p:bldP spid="20" grpId="0"/>
      <p:bldP spid="21" grpId="0"/>
      <p:bldP spid="22" grpId="0"/>
      <p:bldP spid="23" grpId="0"/>
      <p:bldP spid="4" grpId="0"/>
      <p:bldP spid="5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DD2F7F-ABF5-263A-4BB0-8995F9100D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31C8D2E9-9A8F-C864-8727-670CEB70F6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85165" y="1784284"/>
            <a:ext cx="9685343" cy="2015419"/>
          </a:xfrm>
        </p:spPr>
        <p:txBody>
          <a:bodyPr>
            <a:normAutofit/>
          </a:bodyPr>
          <a:lstStyle/>
          <a:p>
            <a:pPr algn="ctr"/>
            <a:r>
              <a:rPr lang="en-US" sz="4400" b="1" dirty="0"/>
              <a:t>Solving For Factor Weights</a:t>
            </a:r>
          </a:p>
        </p:txBody>
      </p:sp>
    </p:spTree>
    <p:extLst>
      <p:ext uri="{BB962C8B-B14F-4D97-AF65-F5344CB8AC3E}">
        <p14:creationId xmlns:p14="http://schemas.microsoft.com/office/powerpoint/2010/main" val="333754572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D7E5F5-DC43-8447-0B72-70E8AC4C51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93F6A-D4D1-04D7-C159-B3EB0E9D2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/>
              <a:t>Latent Factor Recommenders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2133431-633D-925B-8898-92D9857C048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75447" y="1208867"/>
                <a:ext cx="10515600" cy="516058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Latent factors can be learned</a:t>
                </a:r>
              </a:p>
              <a:p>
                <a:r>
                  <a:rPr lang="en-US" dirty="0"/>
                  <a:t>Algorithms introduced in influential papers by winners of the famous </a:t>
                </a:r>
                <a:r>
                  <a:rPr lang="en-US" dirty="0">
                    <a:hlinkClick r:id="rId2"/>
                  </a:rPr>
                  <a:t>Netflix Prize </a:t>
                </a:r>
                <a:endParaRPr lang="en-US" dirty="0"/>
              </a:p>
              <a:p>
                <a:r>
                  <a:rPr lang="en-US" dirty="0"/>
                  <a:t>Learned factorization finds optimal weights </a:t>
                </a:r>
                <a:r>
                  <a:rPr lang="en-US" b="1" dirty="0"/>
                  <a:t>minimizing a loss function</a:t>
                </a:r>
              </a:p>
              <a:p>
                <a:r>
                  <a:rPr lang="en-US" dirty="0"/>
                  <a:t>Algorithm learns latent,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dirty="0"/>
                  <a:t>, factors minimize sum of squared error, the </a:t>
                </a:r>
                <a:r>
                  <a:rPr lang="en-US" b="1" dirty="0"/>
                  <a:t>least squares problem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)∈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⃗"/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𝑞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⋅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⃗"/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func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Can use linear on neural network (nonlinear) algorithms </a:t>
                </a:r>
              </a:p>
              <a:p>
                <a:pPr lvl="1"/>
                <a:endParaRPr lang="en-US" dirty="0"/>
              </a:p>
              <a:p>
                <a:endParaRPr lang="en-US" b="1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2133431-633D-925B-8898-92D9857C048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75447" y="1208867"/>
                <a:ext cx="10515600" cy="5160581"/>
              </a:xfrm>
              <a:blipFill>
                <a:blip r:embed="rId3"/>
                <a:stretch>
                  <a:fillRect l="-1159" t="-1889" r="-2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03218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AE04EA-9E8B-10A8-CA00-E0D89B20A9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186EDDF-F378-42E6-9DFE-6A9A15DE10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84792"/>
            <a:ext cx="10540257" cy="50732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3DA9340-B0FF-DA5F-54A1-778E2993A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/>
              <a:t>Recommender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1F6430-7262-E1A8-46E0-818BA3D5F9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0761" y="1234698"/>
            <a:ext cx="11059393" cy="50804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Collaborative filtering by machine learning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25AF06-B969-75F6-A786-056CFD44E4A1}"/>
              </a:ext>
            </a:extLst>
          </p:cNvPr>
          <p:cNvSpPr txBox="1"/>
          <p:nvPr/>
        </p:nvSpPr>
        <p:spPr>
          <a:xfrm>
            <a:off x="3808207" y="6334780"/>
            <a:ext cx="36683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Figure from </a:t>
            </a:r>
            <a:r>
              <a:rPr lang="en-US" sz="1400" u="sng" dirty="0">
                <a:hlinkClick r:id="rId3"/>
              </a:rPr>
              <a:t>Revisiting Recommender Systems: An Investigative Survey. Ibrahim, et. al, 2025</a:t>
            </a:r>
            <a:endParaRPr lang="en-US" sz="140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9A62BA2-938C-F63F-1032-524A3CF4A5C6}"/>
              </a:ext>
            </a:extLst>
          </p:cNvPr>
          <p:cNvSpPr/>
          <p:nvPr/>
        </p:nvSpPr>
        <p:spPr>
          <a:xfrm>
            <a:off x="473524" y="2125980"/>
            <a:ext cx="2071725" cy="4259460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88450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EA3CE-8DB0-40A5-B4A6-AFCE2156C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/>
              <a:t>Latent Factor Recommenders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03134D-F068-4BC9-B038-F3D5CBDDE3F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169663" y="1208867"/>
                <a:ext cx="7301901" cy="516058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How do we compute the factor weights?</a:t>
                </a:r>
              </a:p>
              <a:p>
                <a:r>
                  <a:rPr lang="en-US" dirty="0"/>
                  <a:t>Find </a:t>
                </a:r>
                <a:r>
                  <a:rPr lang="en-US" i="1" dirty="0"/>
                  <a:t>Q</a:t>
                </a:r>
                <a:r>
                  <a:rPr lang="en-US" dirty="0"/>
                  <a:t> and </a:t>
                </a:r>
                <a:r>
                  <a:rPr lang="en-US" i="1" dirty="0"/>
                  <a:t>P</a:t>
                </a:r>
                <a:r>
                  <a:rPr lang="en-US" dirty="0"/>
                  <a:t> that minimize squared error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)∈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⃗"/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𝑞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⋅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⃗"/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func>
                    </m:oMath>
                  </m:oMathPara>
                </a14:m>
                <a:endParaRPr lang="en-US" i="1" dirty="0"/>
              </a:p>
              <a:p>
                <a:pPr lvl="1"/>
                <a:endParaRPr lang="en-US" dirty="0"/>
              </a:p>
              <a:p>
                <a:r>
                  <a:rPr lang="en-US" dirty="0"/>
                  <a:t>This problem is under-constrained</a:t>
                </a:r>
              </a:p>
              <a:p>
                <a:r>
                  <a:rPr lang="en-US" dirty="0"/>
                  <a:t>There are areas of the utility matrix that have very sparse values</a:t>
                </a:r>
              </a:p>
              <a:p>
                <a:endParaRPr lang="en-US" b="1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03134D-F068-4BC9-B038-F3D5CBDDE3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169663" y="1208867"/>
                <a:ext cx="7301901" cy="5160581"/>
              </a:xfrm>
              <a:blipFill>
                <a:blip r:embed="rId2"/>
                <a:stretch>
                  <a:fillRect l="-1669" t="-1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A45DED00-D403-4BF5-AA23-0B420CD4E8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1214380"/>
              </p:ext>
            </p:extLst>
          </p:nvPr>
        </p:nvGraphicFramePr>
        <p:xfrm>
          <a:off x="477143" y="2366041"/>
          <a:ext cx="3234632" cy="25104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4329">
                  <a:extLst>
                    <a:ext uri="{9D8B030D-6E8A-4147-A177-3AD203B41FA5}">
                      <a16:colId xmlns:a16="http://schemas.microsoft.com/office/drawing/2014/main" val="3793682225"/>
                    </a:ext>
                  </a:extLst>
                </a:gridCol>
                <a:gridCol w="404329">
                  <a:extLst>
                    <a:ext uri="{9D8B030D-6E8A-4147-A177-3AD203B41FA5}">
                      <a16:colId xmlns:a16="http://schemas.microsoft.com/office/drawing/2014/main" val="4266227060"/>
                    </a:ext>
                  </a:extLst>
                </a:gridCol>
                <a:gridCol w="404329">
                  <a:extLst>
                    <a:ext uri="{9D8B030D-6E8A-4147-A177-3AD203B41FA5}">
                      <a16:colId xmlns:a16="http://schemas.microsoft.com/office/drawing/2014/main" val="3754591544"/>
                    </a:ext>
                  </a:extLst>
                </a:gridCol>
                <a:gridCol w="404329">
                  <a:extLst>
                    <a:ext uri="{9D8B030D-6E8A-4147-A177-3AD203B41FA5}">
                      <a16:colId xmlns:a16="http://schemas.microsoft.com/office/drawing/2014/main" val="4122521791"/>
                    </a:ext>
                  </a:extLst>
                </a:gridCol>
                <a:gridCol w="404329">
                  <a:extLst>
                    <a:ext uri="{9D8B030D-6E8A-4147-A177-3AD203B41FA5}">
                      <a16:colId xmlns:a16="http://schemas.microsoft.com/office/drawing/2014/main" val="759628004"/>
                    </a:ext>
                  </a:extLst>
                </a:gridCol>
                <a:gridCol w="404329">
                  <a:extLst>
                    <a:ext uri="{9D8B030D-6E8A-4147-A177-3AD203B41FA5}">
                      <a16:colId xmlns:a16="http://schemas.microsoft.com/office/drawing/2014/main" val="2344884668"/>
                    </a:ext>
                  </a:extLst>
                </a:gridCol>
                <a:gridCol w="404329">
                  <a:extLst>
                    <a:ext uri="{9D8B030D-6E8A-4147-A177-3AD203B41FA5}">
                      <a16:colId xmlns:a16="http://schemas.microsoft.com/office/drawing/2014/main" val="2512062017"/>
                    </a:ext>
                  </a:extLst>
                </a:gridCol>
                <a:gridCol w="404329">
                  <a:extLst>
                    <a:ext uri="{9D8B030D-6E8A-4147-A177-3AD203B41FA5}">
                      <a16:colId xmlns:a16="http://schemas.microsoft.com/office/drawing/2014/main" val="4167228965"/>
                    </a:ext>
                  </a:extLst>
                </a:gridCol>
              </a:tblGrid>
              <a:tr h="313811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5396826"/>
                  </a:ext>
                </a:extLst>
              </a:tr>
              <a:tr h="313811"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9912246"/>
                  </a:ext>
                </a:extLst>
              </a:tr>
              <a:tr h="313811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8705685"/>
                  </a:ext>
                </a:extLst>
              </a:tr>
              <a:tr h="313811"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4045998"/>
                  </a:ext>
                </a:extLst>
              </a:tr>
              <a:tr h="313811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1714840"/>
                  </a:ext>
                </a:extLst>
              </a:tr>
              <a:tr h="313811"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2305439"/>
                  </a:ext>
                </a:extLst>
              </a:tr>
              <a:tr h="313811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1253089"/>
                  </a:ext>
                </a:extLst>
              </a:tr>
              <a:tr h="313811"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9034102"/>
                  </a:ext>
                </a:extLst>
              </a:tr>
            </a:tbl>
          </a:graphicData>
        </a:graphic>
      </p:graphicFrame>
      <p:graphicFrame>
        <p:nvGraphicFramePr>
          <p:cNvPr id="7" name="Table 5">
            <a:extLst>
              <a:ext uri="{FF2B5EF4-FFF2-40B4-BE49-F238E27FC236}">
                <a16:creationId xmlns:a16="http://schemas.microsoft.com/office/drawing/2014/main" id="{0A77C7FC-1C7B-424F-99D0-1B7C92851D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28159"/>
              </p:ext>
            </p:extLst>
          </p:nvPr>
        </p:nvGraphicFramePr>
        <p:xfrm>
          <a:off x="477143" y="2366041"/>
          <a:ext cx="3234632" cy="25104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4329">
                  <a:extLst>
                    <a:ext uri="{9D8B030D-6E8A-4147-A177-3AD203B41FA5}">
                      <a16:colId xmlns:a16="http://schemas.microsoft.com/office/drawing/2014/main" val="3793682225"/>
                    </a:ext>
                  </a:extLst>
                </a:gridCol>
                <a:gridCol w="404329">
                  <a:extLst>
                    <a:ext uri="{9D8B030D-6E8A-4147-A177-3AD203B41FA5}">
                      <a16:colId xmlns:a16="http://schemas.microsoft.com/office/drawing/2014/main" val="4266227060"/>
                    </a:ext>
                  </a:extLst>
                </a:gridCol>
                <a:gridCol w="404329">
                  <a:extLst>
                    <a:ext uri="{9D8B030D-6E8A-4147-A177-3AD203B41FA5}">
                      <a16:colId xmlns:a16="http://schemas.microsoft.com/office/drawing/2014/main" val="3754591544"/>
                    </a:ext>
                  </a:extLst>
                </a:gridCol>
                <a:gridCol w="404329">
                  <a:extLst>
                    <a:ext uri="{9D8B030D-6E8A-4147-A177-3AD203B41FA5}">
                      <a16:colId xmlns:a16="http://schemas.microsoft.com/office/drawing/2014/main" val="4122521791"/>
                    </a:ext>
                  </a:extLst>
                </a:gridCol>
                <a:gridCol w="404329">
                  <a:extLst>
                    <a:ext uri="{9D8B030D-6E8A-4147-A177-3AD203B41FA5}">
                      <a16:colId xmlns:a16="http://schemas.microsoft.com/office/drawing/2014/main" val="759628004"/>
                    </a:ext>
                  </a:extLst>
                </a:gridCol>
                <a:gridCol w="404329">
                  <a:extLst>
                    <a:ext uri="{9D8B030D-6E8A-4147-A177-3AD203B41FA5}">
                      <a16:colId xmlns:a16="http://schemas.microsoft.com/office/drawing/2014/main" val="2344884668"/>
                    </a:ext>
                  </a:extLst>
                </a:gridCol>
                <a:gridCol w="404329">
                  <a:extLst>
                    <a:ext uri="{9D8B030D-6E8A-4147-A177-3AD203B41FA5}">
                      <a16:colId xmlns:a16="http://schemas.microsoft.com/office/drawing/2014/main" val="2512062017"/>
                    </a:ext>
                  </a:extLst>
                </a:gridCol>
                <a:gridCol w="404329">
                  <a:extLst>
                    <a:ext uri="{9D8B030D-6E8A-4147-A177-3AD203B41FA5}">
                      <a16:colId xmlns:a16="http://schemas.microsoft.com/office/drawing/2014/main" val="4167228965"/>
                    </a:ext>
                  </a:extLst>
                </a:gridCol>
              </a:tblGrid>
              <a:tr h="313811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5396826"/>
                  </a:ext>
                </a:extLst>
              </a:tr>
              <a:tr h="313811"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9912246"/>
                  </a:ext>
                </a:extLst>
              </a:tr>
              <a:tr h="313811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8705685"/>
                  </a:ext>
                </a:extLst>
              </a:tr>
              <a:tr h="313811"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045998"/>
                  </a:ext>
                </a:extLst>
              </a:tr>
              <a:tr h="313811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1714840"/>
                  </a:ext>
                </a:extLst>
              </a:tr>
              <a:tr h="313811"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2305439"/>
                  </a:ext>
                </a:extLst>
              </a:tr>
              <a:tr h="313811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1253089"/>
                  </a:ext>
                </a:extLst>
              </a:tr>
              <a:tr h="313811"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90341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52331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EA3CE-8DB0-40A5-B4A6-AFCE2156C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/>
              <a:t>Latent Factor Recommenders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03134D-F068-4BC9-B038-F3D5CBDDE3F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48145" y="1208867"/>
                <a:ext cx="10723419" cy="516058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The least squared error problem is under constrained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)∈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⃗"/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𝑞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⋅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⃗"/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func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Require some (L2) regularization to constrain factor weights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)∈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⃗"/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𝑞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⋅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⃗"/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  <m:sup/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nary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/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  <m:r>
                                        <a:rPr lang="en-US" i="1" baseline="-2500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e>
                              </m:nary>
                            </m:e>
                          </m:nary>
                        </m:e>
                      </m:func>
                    </m:oMath>
                  </m:oMathPara>
                </a14:m>
                <a:endParaRPr lang="en-US" i="1" dirty="0"/>
              </a:p>
              <a:p>
                <a:r>
                  <a:rPr lang="en-US" dirty="0"/>
                  <a:t>Is bias-variance trade-off with two hyperparameters,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Large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greater constraint 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more bias  </a:t>
                </a:r>
              </a:p>
              <a:p>
                <a:pPr lvl="1"/>
                <a:r>
                  <a:rPr lang="en-US" dirty="0"/>
                  <a:t>Small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less constraint 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less bias</a:t>
                </a:r>
              </a:p>
              <a:p>
                <a:endParaRPr lang="en-US" dirty="0"/>
              </a:p>
              <a:p>
                <a:endParaRPr lang="en-US" b="1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03134D-F068-4BC9-B038-F3D5CBDDE3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48145" y="1208867"/>
                <a:ext cx="10723419" cy="5160581"/>
              </a:xfrm>
              <a:blipFill>
                <a:blip r:embed="rId2"/>
                <a:stretch>
                  <a:fillRect l="-1194" t="-1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24661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EA3CE-8DB0-40A5-B4A6-AFCE2156C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/>
              <a:t>Latent Factor Recommenders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03134D-F068-4BC9-B038-F3D5CBDDE3F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48145" y="1208867"/>
                <a:ext cx="10723419" cy="516058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Solving the minimization problem is difficult since must minimize over two matrices, </a:t>
                </a:r>
                <a:r>
                  <a:rPr lang="en-US" i="1" dirty="0"/>
                  <a:t>Q</a:t>
                </a:r>
                <a:r>
                  <a:rPr lang="en-US" dirty="0"/>
                  <a:t> and </a:t>
                </a:r>
                <a:r>
                  <a:rPr lang="en-US" i="1" dirty="0"/>
                  <a:t>P</a:t>
                </a:r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)∈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⃗"/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𝑞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⋅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⃗"/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  <m:sup/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nary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/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  <m:r>
                                        <a:rPr lang="en-US" i="1" baseline="-2500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e>
                              </m:nary>
                            </m:e>
                          </m:nary>
                        </m:e>
                      </m:func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Can solve by </a:t>
                </a:r>
                <a:r>
                  <a:rPr lang="en-US" b="1" dirty="0"/>
                  <a:t>alternating gradient descent</a:t>
                </a:r>
                <a:r>
                  <a:rPr lang="en-US" dirty="0"/>
                  <a:t> updates</a:t>
                </a:r>
              </a:p>
              <a:p>
                <a:pPr lvl="1"/>
                <a:r>
                  <a:rPr lang="en-US" dirty="0"/>
                  <a:t>Find initial values of , </a:t>
                </a:r>
                <a:r>
                  <a:rPr lang="en-US" i="1" dirty="0"/>
                  <a:t>Q</a:t>
                </a:r>
                <a:r>
                  <a:rPr lang="en-US" dirty="0"/>
                  <a:t> and </a:t>
                </a:r>
                <a:r>
                  <a:rPr lang="en-US" i="1" dirty="0"/>
                  <a:t>P</a:t>
                </a:r>
                <a:r>
                  <a:rPr lang="en-US" dirty="0"/>
                  <a:t>; e.g. by SVD</a:t>
                </a:r>
              </a:p>
              <a:p>
                <a:pPr lvl="1"/>
                <a:r>
                  <a:rPr lang="en-US" dirty="0"/>
                  <a:t>Alternate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η</m:t>
                      </m:r>
                      <m:r>
                        <m:rPr>
                          <m:sty m:val="p"/>
                        </m:rP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η</m:t>
                      </m:r>
                      <m:r>
                        <m:rPr>
                          <m:sty m:val="p"/>
                        </m:rP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lvl="1"/>
                <a:r>
                  <a:rPr lang="en-US" dirty="0"/>
                  <a:t>Until convergence</a:t>
                </a:r>
              </a:p>
              <a:p>
                <a:pPr lvl="1"/>
                <a:r>
                  <a:rPr lang="en-US" dirty="0"/>
                  <a:t>Where first gradient component: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−2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And,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η</m:t>
                    </m:r>
                  </m:oMath>
                </a14:m>
                <a:r>
                  <a:rPr lang="en-US" dirty="0"/>
                  <a:t> is the learning rate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03134D-F068-4BC9-B038-F3D5CBDDE3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48145" y="1208867"/>
                <a:ext cx="10723419" cy="5160581"/>
              </a:xfrm>
              <a:blipFill>
                <a:blip r:embed="rId2"/>
                <a:stretch>
                  <a:fillRect l="-1194" t="-1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8267024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EA3CE-8DB0-40A5-B4A6-AFCE2156C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/>
              <a:t>Latent Factor Recommenders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03134D-F068-4BC9-B038-F3D5CBDDE3F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48145" y="1208867"/>
                <a:ext cx="10723419" cy="5160581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Need a more efficient way to perform updates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η</m:t>
                      </m:r>
                      <m:r>
                        <m:rPr>
                          <m:sty m:val="p"/>
                        </m:rP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η</m:t>
                      </m:r>
                      <m:r>
                        <m:rPr>
                          <m:sty m:val="p"/>
                        </m:rP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−2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/>
              </a:p>
              <a:p>
                <a:r>
                  <a:rPr lang="en-US" dirty="0"/>
                  <a:t>Idea: Use </a:t>
                </a:r>
                <a:r>
                  <a:rPr lang="en-US" b="1" dirty="0">
                    <a:hlinkClick r:id="rId2"/>
                  </a:rPr>
                  <a:t>stochastic gradient descent</a:t>
                </a:r>
                <a:r>
                  <a:rPr lang="en-US" b="1" dirty="0"/>
                  <a:t> (SGD)</a:t>
                </a:r>
                <a:r>
                  <a:rPr lang="en-US" dirty="0"/>
                  <a:t> algorithm</a:t>
                </a:r>
              </a:p>
              <a:p>
                <a:pPr lvl="1"/>
                <a:r>
                  <a:rPr lang="en-US" dirty="0"/>
                  <a:t>Batch GD, requiring a double sum: 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η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  <m:r>
                            <a:rPr lang="en-US" i="1" baseline="-25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  <a:p>
                <a:pPr lvl="1"/>
                <a:r>
                  <a:rPr lang="en-US" dirty="0"/>
                  <a:t>SGD can operate component-wise: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η</m:t>
                      </m:r>
                      <m:r>
                        <m:rPr>
                          <m:sty m:val="p"/>
                        </m:rP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SGD approximately follows gradient at each step</a:t>
                </a:r>
              </a:p>
              <a:p>
                <a:r>
                  <a:rPr lang="en-US" dirty="0"/>
                  <a:t>Generally, SGD requires more steps, but is more efficient overall than batch GD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03134D-F068-4BC9-B038-F3D5CBDDE3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48145" y="1208867"/>
                <a:ext cx="10723419" cy="5160581"/>
              </a:xfrm>
              <a:blipFill>
                <a:blip r:embed="rId3"/>
                <a:stretch>
                  <a:fillRect l="-1194" t="-2597" b="-27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84301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EA3CE-8DB0-40A5-B4A6-AFCE2156C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/>
              <a:t>Latent Factor Recommenders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03134D-F068-4BC9-B038-F3D5CBDDE3F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48145" y="1208867"/>
                <a:ext cx="10723419" cy="516058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SGD operates component-wise: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η</m:t>
                      </m:r>
                      <m:r>
                        <m:rPr>
                          <m:sty m:val="p"/>
                        </m:rP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𝑟𝑥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In detail the update is: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η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η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What are some properties of SGD?</a:t>
                </a:r>
              </a:p>
              <a:p>
                <a:pPr lvl="1"/>
                <a:r>
                  <a:rPr lang="en-US" dirty="0"/>
                  <a:t>Each step uses a </a:t>
                </a:r>
                <a:r>
                  <a:rPr lang="en-US" b="1" dirty="0"/>
                  <a:t>mini batch </a:t>
                </a:r>
                <a:r>
                  <a:rPr lang="en-US" dirty="0"/>
                  <a:t>to sample the gradient</a:t>
                </a:r>
              </a:p>
              <a:p>
                <a:pPr lvl="1"/>
                <a:r>
                  <a:rPr lang="en-US" dirty="0"/>
                  <a:t>Gradient is computed locally</a:t>
                </a:r>
              </a:p>
              <a:p>
                <a:pPr lvl="1"/>
                <a:r>
                  <a:rPr lang="en-US" dirty="0"/>
                  <a:t>An update may not reduce global sum of square error – loss function</a:t>
                </a:r>
              </a:p>
              <a:p>
                <a:pPr lvl="1"/>
                <a:r>
                  <a:rPr lang="en-US" dirty="0"/>
                  <a:t>In practice convergence is good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03134D-F068-4BC9-B038-F3D5CBDDE3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48145" y="1208867"/>
                <a:ext cx="10723419" cy="5160581"/>
              </a:xfrm>
              <a:blipFill>
                <a:blip r:embed="rId2"/>
                <a:stretch>
                  <a:fillRect l="-1194" t="-1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19630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EA3CE-8DB0-40A5-B4A6-AFCE2156C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/>
              <a:t>Latent Factor Recommenders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03134D-F068-4BC9-B038-F3D5CBDDE3F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907639" y="1208867"/>
                <a:ext cx="4718304" cy="516058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SGD operates component-wise: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η</m:t>
                      </m:r>
                      <m:r>
                        <m:rPr>
                          <m:sty m:val="p"/>
                        </m:rP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𝑟𝑥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Each step uses a </a:t>
                </a:r>
                <a:r>
                  <a:rPr lang="en-US" b="1" dirty="0"/>
                  <a:t>mini batch </a:t>
                </a:r>
                <a:r>
                  <a:rPr lang="en-US" dirty="0"/>
                  <a:t>to sample the gradient</a:t>
                </a:r>
              </a:p>
              <a:p>
                <a:r>
                  <a:rPr lang="en-US" dirty="0"/>
                  <a:t>Gradient is computed locally</a:t>
                </a:r>
              </a:p>
              <a:p>
                <a:r>
                  <a:rPr lang="en-US" dirty="0"/>
                  <a:t>An update may not reduce global sum of square error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03134D-F068-4BC9-B038-F3D5CBDDE3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907639" y="1208867"/>
                <a:ext cx="4718304" cy="5160581"/>
              </a:xfrm>
              <a:blipFill>
                <a:blip r:embed="rId2"/>
                <a:stretch>
                  <a:fillRect l="-2584" t="-1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A22DE2B1-BDBE-4C99-82F8-01DADE59BF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437" y="1196532"/>
            <a:ext cx="5877221" cy="4614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86A3287-C740-4C99-914F-D38D1F9CDB52}"/>
              </a:ext>
            </a:extLst>
          </p:cNvPr>
          <p:cNvSpPr txBox="1"/>
          <p:nvPr/>
        </p:nvSpPr>
        <p:spPr>
          <a:xfrm rot="16200000">
            <a:off x="-1809946" y="3174695"/>
            <a:ext cx="44599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Sum of Square Loss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0DBE8C-B738-479F-B35C-319B7DD0A8C7}"/>
              </a:ext>
            </a:extLst>
          </p:cNvPr>
          <p:cNvSpPr txBox="1"/>
          <p:nvPr/>
        </p:nvSpPr>
        <p:spPr>
          <a:xfrm>
            <a:off x="989936" y="5843713"/>
            <a:ext cx="533822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Update steps – iterations</a:t>
            </a:r>
          </a:p>
          <a:p>
            <a:pPr algn="ctr"/>
            <a:r>
              <a:rPr lang="en-US" sz="1400" dirty="0"/>
              <a:t>Credit: </a:t>
            </a:r>
            <a:r>
              <a:rPr lang="en-US" sz="1400" dirty="0">
                <a:hlinkClick r:id="rId4"/>
              </a:rPr>
              <a:t>Wiki Commons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129951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EA3CE-8DB0-40A5-B4A6-AFCE2156C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/>
              <a:t>Recommender Systems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03134D-F068-4BC9-B038-F3D5CBDDE3F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75447" y="1208868"/>
                <a:ext cx="10515600" cy="5447426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Many algorithms have been tried to find recommendations</a:t>
                </a:r>
              </a:p>
              <a:p>
                <a:r>
                  <a:rPr lang="en-US" b="1" dirty="0"/>
                  <a:t>Classifiers</a:t>
                </a:r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Very sparse and changing training data</a:t>
                </a:r>
              </a:p>
              <a:p>
                <a:pPr lvl="1"/>
                <a:r>
                  <a:rPr lang="en-US" dirty="0"/>
                  <a:t>Long tail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</m:oMath>
                </a14:m>
                <a:r>
                  <a:rPr lang="en-US" dirty="0"/>
                  <a:t> imbalanced training cases</a:t>
                </a:r>
              </a:p>
              <a:p>
                <a:pPr lvl="1"/>
                <a:r>
                  <a:rPr lang="en-US" dirty="0"/>
                  <a:t>Generally poor performance</a:t>
                </a:r>
              </a:p>
              <a:p>
                <a:r>
                  <a:rPr lang="en-US" b="1" dirty="0"/>
                  <a:t>Clustering</a:t>
                </a:r>
                <a:endParaRPr lang="en-US" dirty="0"/>
              </a:p>
              <a:p>
                <a:pPr lvl="1"/>
                <a:r>
                  <a:rPr lang="en-US" dirty="0"/>
                  <a:t>Attempt to put common users and items in groups</a:t>
                </a:r>
              </a:p>
              <a:p>
                <a:pPr lvl="1"/>
                <a:r>
                  <a:rPr lang="en-US" dirty="0"/>
                  <a:t>But data is very sparse in long tail, so often poor performance</a:t>
                </a:r>
              </a:p>
              <a:p>
                <a:pPr lvl="1"/>
                <a:r>
                  <a:rPr lang="en-US" dirty="0"/>
                  <a:t>Can be used to </a:t>
                </a:r>
                <a:r>
                  <a:rPr lang="en-US" b="1" dirty="0"/>
                  <a:t>fill null values when little history </a:t>
                </a:r>
                <a:r>
                  <a:rPr lang="en-US" dirty="0"/>
                  <a:t>– the cold start problem</a:t>
                </a:r>
              </a:p>
              <a:p>
                <a:pPr lvl="1"/>
                <a:r>
                  <a:rPr lang="en-US" b="1" dirty="0"/>
                  <a:t>Reduce computation </a:t>
                </a:r>
                <a:r>
                  <a:rPr lang="en-US" dirty="0"/>
                  <a:t>by applying complex recommender algorithms within clusters with common characteristics </a:t>
                </a:r>
              </a:p>
              <a:p>
                <a:r>
                  <a:rPr lang="en-US" b="1" dirty="0"/>
                  <a:t>Association models  </a:t>
                </a:r>
              </a:p>
              <a:p>
                <a:pPr lvl="1"/>
                <a:r>
                  <a:rPr lang="en-US" dirty="0"/>
                  <a:t>More on this later</a:t>
                </a:r>
              </a:p>
              <a:p>
                <a:endParaRPr lang="en-US" b="1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03134D-F068-4BC9-B038-F3D5CBDDE3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75447" y="1208868"/>
                <a:ext cx="10515600" cy="5447426"/>
              </a:xfrm>
              <a:blipFill>
                <a:blip r:embed="rId2"/>
                <a:stretch>
                  <a:fillRect l="-1159" t="-24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05557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EA3CE-8DB0-40A5-B4A6-AFCE2156C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/>
              <a:t>Latent Factor Recommenders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03134D-F068-4BC9-B038-F3D5CBDDE3F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48145" y="1208867"/>
                <a:ext cx="10723419" cy="516058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SGD operates component-wise: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η</m:t>
                      </m:r>
                      <m:r>
                        <m:rPr>
                          <m:sty m:val="p"/>
                        </m:rP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𝑟𝑥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In detail the update is: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η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η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This algorithm can scale massively!</a:t>
                </a:r>
              </a:p>
              <a:p>
                <a:pPr lvl="1"/>
                <a:r>
                  <a:rPr lang="en-US" dirty="0"/>
                  <a:t>Can scale to hundreds of millions of users and tens of millions of items</a:t>
                </a:r>
              </a:p>
              <a:p>
                <a:pPr lvl="1"/>
                <a:r>
                  <a:rPr lang="en-US" dirty="0"/>
                  <a:t>Manage very spare utility matrix with key-value pairs  </a:t>
                </a:r>
              </a:p>
              <a:p>
                <a:pPr lvl="1"/>
                <a:r>
                  <a:rPr lang="en-US" dirty="0"/>
                  <a:t>Use MapReduce!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03134D-F068-4BC9-B038-F3D5CBDDE3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48145" y="1208867"/>
                <a:ext cx="10723419" cy="5160581"/>
              </a:xfrm>
              <a:blipFill>
                <a:blip r:embed="rId2"/>
                <a:stretch>
                  <a:fillRect l="-1194" t="-1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57159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D8334C-A563-6B65-CE71-E85C9A6976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A61683F6-6BE9-C141-B4B4-B5A9E0945A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85165" y="1784284"/>
            <a:ext cx="9685343" cy="2015419"/>
          </a:xfrm>
        </p:spPr>
        <p:txBody>
          <a:bodyPr>
            <a:normAutofit/>
          </a:bodyPr>
          <a:lstStyle/>
          <a:p>
            <a:pPr algn="ctr"/>
            <a:r>
              <a:rPr lang="en-US" sz="4400" b="1" dirty="0"/>
              <a:t>Latent Factor Models with Baseline</a:t>
            </a:r>
          </a:p>
        </p:txBody>
      </p:sp>
    </p:spTree>
    <p:extLst>
      <p:ext uri="{BB962C8B-B14F-4D97-AF65-F5344CB8AC3E}">
        <p14:creationId xmlns:p14="http://schemas.microsoft.com/office/powerpoint/2010/main" val="394588550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EA3CE-8DB0-40A5-B4A6-AFCE2156C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/>
              <a:t>Latent Factor Recommenders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03134D-F068-4BC9-B038-F3D5CBDDE3F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48145" y="1208867"/>
                <a:ext cx="10723419" cy="516058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Linear model parameterized by factors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)∈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⃗"/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𝑞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⋅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⃗"/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  <m:sup/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nary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/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  <m:r>
                                        <a:rPr lang="en-US" i="1" baseline="-2500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e>
                              </m:nary>
                            </m:e>
                          </m:nary>
                        </m:e>
                      </m:func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Like many models, can improve by using </a:t>
                </a:r>
                <a:r>
                  <a:rPr lang="en-US" b="1" dirty="0"/>
                  <a:t>baseline</a:t>
                </a:r>
                <a:r>
                  <a:rPr lang="en-US" dirty="0"/>
                  <a:t> </a:t>
                </a:r>
                <a:endParaRPr lang="en-US" b="1" dirty="0"/>
              </a:p>
              <a:p>
                <a:pPr lvl="1"/>
                <a:r>
                  <a:rPr lang="en-US" dirty="0"/>
                  <a:t>Analogous to an intercept terms for linear regression</a:t>
                </a:r>
              </a:p>
              <a:p>
                <a:r>
                  <a:rPr lang="en-US" dirty="0"/>
                  <a:t>And:</a:t>
                </a:r>
              </a:p>
              <a:p>
                <a:pPr lvl="1"/>
                <a:r>
                  <a:rPr lang="en-US" dirty="0"/>
                  <a:t>There is a mean rating of all items</a:t>
                </a:r>
              </a:p>
              <a:p>
                <a:pPr lvl="1"/>
                <a:r>
                  <a:rPr lang="en-US" dirty="0"/>
                  <a:t>Some users have higher or lower average ratings than others</a:t>
                </a:r>
              </a:p>
              <a:p>
                <a:pPr lvl="1"/>
                <a:r>
                  <a:rPr lang="en-US" dirty="0"/>
                  <a:t>Some items get higher or lower average ratings that others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03134D-F068-4BC9-B038-F3D5CBDDE3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48145" y="1208867"/>
                <a:ext cx="10723419" cy="5160581"/>
              </a:xfrm>
              <a:blipFill>
                <a:blip r:embed="rId2"/>
                <a:stretch>
                  <a:fillRect l="-1194" t="-1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67547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EA3CE-8DB0-40A5-B4A6-AFCE2156C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/>
              <a:t>Latent Factor Recommenders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03134D-F068-4BC9-B038-F3D5CBDDE3F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48145" y="1208867"/>
                <a:ext cx="10723419" cy="516058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Can parameterize baseline term for user </a:t>
                </a:r>
                <a:r>
                  <a:rPr lang="en-US" i="1" dirty="0"/>
                  <a:t>x</a:t>
                </a:r>
                <a:r>
                  <a:rPr lang="en-US" dirty="0"/>
                  <a:t> and item </a:t>
                </a:r>
                <a:r>
                  <a:rPr lang="en-US" i="1" dirty="0"/>
                  <a:t>i</a:t>
                </a:r>
                <a:r>
                  <a:rPr lang="en-US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457200" lvl="1" indent="0">
                  <a:buNone/>
                </a:pPr>
                <a:r>
                  <a:rPr lang="en-US" dirty="0"/>
                  <a:t>Where</a:t>
                </a:r>
              </a:p>
              <a:p>
                <a:pPr marL="457200" lvl="1" indent="0">
                  <a:buNone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global mean rating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mean rating for the user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mean rating for the item</a:t>
                </a:r>
              </a:p>
              <a:p>
                <a:r>
                  <a:rPr lang="en-US" dirty="0"/>
                  <a:t>Including a baseline term in the loss function along with regularization:</a:t>
                </a:r>
              </a:p>
              <a:p>
                <a:pPr marL="0" indent="0">
                  <a:buNone/>
                  <a:tabLst>
                    <a:tab pos="3944938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fName>
                        <m:e>
                          <m:nary>
                            <m:naryPr>
                              <m:chr m:val="∑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)∈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⃗"/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𝑞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⋅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⃗"/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func>
                    </m:oMath>
                  </m:oMathPara>
                </a14:m>
                <a:endParaRPr lang="en-US" dirty="0"/>
              </a:p>
              <a:p>
                <a:pPr marL="0" indent="0">
                  <a:buNone/>
                  <a:tabLst>
                    <a:tab pos="3944938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fName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/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  <m:r>
                                    <a:rPr lang="en-US" i="1" baseline="-2500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e>
                          </m:nary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p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  <m:nary>
                                <m:naryPr>
                                  <m:chr m:val="∑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p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nary>
                            </m:e>
                          </m:nary>
                        </m:e>
                      </m:func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03134D-F068-4BC9-B038-F3D5CBDDE3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48145" y="1208867"/>
                <a:ext cx="10723419" cy="5160581"/>
              </a:xfrm>
              <a:blipFill>
                <a:blip r:embed="rId2"/>
                <a:stretch>
                  <a:fillRect l="-1194" t="-1889" r="-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34411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EA3CE-8DB0-40A5-B4A6-AFCE2156C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/>
              <a:t>Latent Factor Recommenders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03134D-F068-4BC9-B038-F3D5CBDDE3F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48145" y="1208867"/>
                <a:ext cx="10723419" cy="516058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Static baseline parameters are not optimal</a:t>
                </a:r>
              </a:p>
              <a:p>
                <a:r>
                  <a:rPr lang="en-US" dirty="0"/>
                  <a:t>Average ratings change with time</a:t>
                </a:r>
              </a:p>
              <a:p>
                <a:pPr lvl="1"/>
                <a:r>
                  <a:rPr lang="en-US" dirty="0"/>
                  <a:t>Users’ movie reviews have increased over time</a:t>
                </a:r>
              </a:p>
              <a:p>
                <a:r>
                  <a:rPr lang="en-US" dirty="0"/>
                  <a:t>Item ratings change with time</a:t>
                </a:r>
              </a:p>
              <a:p>
                <a:pPr lvl="1"/>
                <a:r>
                  <a:rPr lang="en-US" dirty="0"/>
                  <a:t>Game ratings decrease following game release</a:t>
                </a:r>
              </a:p>
              <a:p>
                <a:r>
                  <a:rPr lang="en-US" dirty="0"/>
                  <a:t>Users behavior can change over time</a:t>
                </a:r>
              </a:p>
              <a:p>
                <a:r>
                  <a:rPr lang="en-US" dirty="0"/>
                  <a:t>Can parameterize baseline term for user </a:t>
                </a:r>
                <a:r>
                  <a:rPr lang="en-US" i="1" dirty="0"/>
                  <a:t>x</a:t>
                </a:r>
                <a:r>
                  <a:rPr lang="en-US" dirty="0"/>
                  <a:t> and item </a:t>
                </a:r>
                <a:r>
                  <a:rPr lang="en-US" i="1" dirty="0"/>
                  <a:t>i</a:t>
                </a:r>
                <a:r>
                  <a:rPr lang="en-US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lvl="1"/>
                <a:r>
                  <a:rPr lang="en-US" dirty="0"/>
                  <a:t>Linear trends</a:t>
                </a:r>
              </a:p>
              <a:p>
                <a:pPr lvl="1"/>
                <a:r>
                  <a:rPr lang="en-US" dirty="0"/>
                  <a:t>Quadratic trends</a:t>
                </a:r>
              </a:p>
              <a:p>
                <a:pPr lvl="1"/>
                <a:r>
                  <a:rPr lang="en-US" dirty="0"/>
                  <a:t>Nonlinear, tree models, GAMs, </a:t>
                </a:r>
                <a:r>
                  <a:rPr lang="en-US" dirty="0" err="1"/>
                  <a:t>Lowess</a:t>
                </a:r>
                <a:r>
                  <a:rPr lang="en-US" dirty="0"/>
                  <a:t>, etc.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03134D-F068-4BC9-B038-F3D5CBDDE3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48145" y="1208867"/>
                <a:ext cx="10723419" cy="5160581"/>
              </a:xfrm>
              <a:blipFill>
                <a:blip r:embed="rId2"/>
                <a:stretch>
                  <a:fillRect l="-1194" t="-1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42045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EA3CE-8DB0-40A5-B4A6-AFCE2156C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/>
              <a:t>Latent Factor Recommenders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03134D-F068-4BC9-B038-F3D5CBDDE3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8145" y="1208867"/>
            <a:ext cx="10723419" cy="51605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State of the art recommenders require additional baseline terms</a:t>
            </a:r>
          </a:p>
          <a:p>
            <a:r>
              <a:rPr lang="en-US" dirty="0"/>
              <a:t>Peoples’ opinions differ in many systematic ways</a:t>
            </a:r>
          </a:p>
          <a:p>
            <a:pPr lvl="1"/>
            <a:r>
              <a:rPr lang="en-US" dirty="0"/>
              <a:t>Regional differences</a:t>
            </a:r>
          </a:p>
          <a:p>
            <a:pPr lvl="1"/>
            <a:r>
              <a:rPr lang="en-US" dirty="0"/>
              <a:t>Product category differences</a:t>
            </a:r>
          </a:p>
          <a:p>
            <a:pPr lvl="1"/>
            <a:r>
              <a:rPr lang="en-US" dirty="0"/>
              <a:t>…</a:t>
            </a:r>
          </a:p>
          <a:p>
            <a:r>
              <a:rPr lang="en-US" dirty="0"/>
              <a:t>Can add baseline terms for </a:t>
            </a:r>
            <a:r>
              <a:rPr lang="en-US" b="1" dirty="0"/>
              <a:t>observable factors</a:t>
            </a:r>
          </a:p>
          <a:p>
            <a:pPr lvl="1"/>
            <a:r>
              <a:rPr lang="en-US" dirty="0"/>
              <a:t>Selection of factors is solution specific</a:t>
            </a:r>
          </a:p>
          <a:p>
            <a:pPr lvl="1"/>
            <a:r>
              <a:rPr lang="en-US" dirty="0"/>
              <a:t>May be time dependent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0337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0B9798-6EBA-6A82-4099-A88135223A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B2097424-8C6C-F864-D6D9-025171D072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85165" y="1784284"/>
            <a:ext cx="9685343" cy="2015419"/>
          </a:xfrm>
        </p:spPr>
        <p:txBody>
          <a:bodyPr>
            <a:normAutofit/>
          </a:bodyPr>
          <a:lstStyle/>
          <a:p>
            <a:r>
              <a:rPr lang="en-US" sz="4400" b="1" dirty="0"/>
              <a:t>Embedding for Recommenders</a:t>
            </a:r>
          </a:p>
        </p:txBody>
      </p:sp>
    </p:spTree>
    <p:extLst>
      <p:ext uri="{BB962C8B-B14F-4D97-AF65-F5344CB8AC3E}">
        <p14:creationId xmlns:p14="http://schemas.microsoft.com/office/powerpoint/2010/main" val="102900769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BBD2B3-7585-A05F-D26D-0E1D16C581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1F011C-F531-7A63-ADFF-A19A7634B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/>
              <a:t>Recommender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3E16AF-CC70-7676-7344-83A94C25B1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447" y="1208868"/>
            <a:ext cx="10515600" cy="544742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Effective embeddings are essential for recommendations</a:t>
            </a:r>
          </a:p>
          <a:p>
            <a:r>
              <a:rPr lang="en-US" dirty="0"/>
              <a:t>Algorithms typically operate on features in an </a:t>
            </a:r>
            <a:r>
              <a:rPr lang="en-US" b="1" dirty="0"/>
              <a:t>embedding space</a:t>
            </a:r>
            <a:endParaRPr lang="en-US" dirty="0"/>
          </a:p>
          <a:p>
            <a:pPr lvl="1"/>
            <a:r>
              <a:rPr lang="en-US" dirty="0"/>
              <a:t>Often use hash sketches </a:t>
            </a:r>
          </a:p>
          <a:p>
            <a:pPr lvl="1"/>
            <a:r>
              <a:rPr lang="en-US" dirty="0"/>
              <a:t>Learned embedding spaces </a:t>
            </a:r>
          </a:p>
          <a:p>
            <a:r>
              <a:rPr lang="en-US" dirty="0"/>
              <a:t>Good embeddings must have several properties </a:t>
            </a:r>
          </a:p>
          <a:p>
            <a:pPr lvl="1"/>
            <a:r>
              <a:rPr lang="en-US" b="1" dirty="0"/>
              <a:t>Uniqueness</a:t>
            </a:r>
            <a:r>
              <a:rPr lang="en-US" dirty="0"/>
              <a:t> for each category embedded  </a:t>
            </a:r>
          </a:p>
          <a:p>
            <a:pPr lvl="1"/>
            <a:r>
              <a:rPr lang="en-US" b="1" dirty="0"/>
              <a:t>Equal similarity </a:t>
            </a:r>
            <a:r>
              <a:rPr lang="en-US" dirty="0"/>
              <a:t>between classes, to prevent bias </a:t>
            </a:r>
          </a:p>
          <a:p>
            <a:pPr lvl="1"/>
            <a:r>
              <a:rPr lang="en-US" b="1" dirty="0"/>
              <a:t>Reduction of high dimensionality</a:t>
            </a:r>
            <a:r>
              <a:rPr lang="en-US" dirty="0"/>
              <a:t>, to reduce computation and memory use</a:t>
            </a:r>
          </a:p>
          <a:p>
            <a:pPr lvl="1"/>
            <a:r>
              <a:rPr lang="en-US" b="1" dirty="0"/>
              <a:t>High Shannon entropy</a:t>
            </a:r>
            <a:r>
              <a:rPr lang="en-US" dirty="0"/>
              <a:t>, ensuring all dimensions of the embedding contain information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8264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10D2B8-1DDE-B4C8-9826-C19B17B0BE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88207-9624-C611-8863-5058E97AF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+mn-lt"/>
              </a:rPr>
              <a:t>Embedding is Essential for Recommender Algorithms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042355A-2631-18C1-2879-885A8BEC6C8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70281" y="1045449"/>
                <a:ext cx="10515600" cy="544742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Embedding is essential given the high dimensionality </a:t>
                </a:r>
              </a:p>
              <a:p>
                <a:r>
                  <a:rPr lang="en-US" dirty="0"/>
                  <a:t>Example: representations for actors in a movie   </a:t>
                </a:r>
              </a:p>
              <a:p>
                <a:pPr lvl="1"/>
                <a:r>
                  <a:rPr lang="en-US" dirty="0"/>
                  <a:t>Thousands of possibilities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</m:oMath>
                </a14:m>
                <a:r>
                  <a:rPr lang="en-US" dirty="0"/>
                  <a:t> </a:t>
                </a:r>
                <a:r>
                  <a:rPr lang="en-US" b="1" dirty="0"/>
                  <a:t>very high dimension      </a:t>
                </a:r>
              </a:p>
              <a:p>
                <a:pPr lvl="1"/>
                <a:r>
                  <a:rPr lang="en-US" b="1" dirty="0"/>
                  <a:t>Vocabulary expands continuously </a:t>
                </a:r>
                <a:r>
                  <a:rPr lang="en-US" dirty="0"/>
                  <a:t>as new categories (actors) added</a:t>
                </a:r>
              </a:p>
              <a:p>
                <a:r>
                  <a:rPr lang="en-US" dirty="0"/>
                  <a:t>Example: context     </a:t>
                </a:r>
              </a:p>
              <a:p>
                <a:pPr lvl="1"/>
                <a:r>
                  <a:rPr lang="en-US" dirty="0"/>
                  <a:t>Massive number of permutations   </a:t>
                </a:r>
              </a:p>
              <a:p>
                <a:pPr lvl="1"/>
                <a:r>
                  <a:rPr lang="en-US" dirty="0"/>
                  <a:t>Vocabularory includes clicks, locations, time of day, type of device, …</a:t>
                </a:r>
              </a:p>
              <a:p>
                <a:r>
                  <a:rPr lang="en-US" dirty="0"/>
                  <a:t>One-hot-encoding is sparse, inefficient and inflexible     </a:t>
                </a:r>
              </a:p>
              <a:p>
                <a:pPr lvl="1"/>
                <a:r>
                  <a:rPr lang="en-US" dirty="0"/>
                  <a:t>Requires impractically large data structure for storage </a:t>
                </a:r>
              </a:p>
              <a:p>
                <a:pPr lvl="1"/>
                <a:r>
                  <a:rPr lang="en-US" dirty="0"/>
                  <a:t>Cannot be dynamically expanded as new categories added</a:t>
                </a:r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042355A-2631-18C1-2879-885A8BEC6C8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70281" y="1045449"/>
                <a:ext cx="10515600" cy="5447426"/>
              </a:xfrm>
              <a:blipFill>
                <a:blip r:embed="rId2"/>
                <a:stretch>
                  <a:fillRect l="-1159" t="-17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84110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D28AB2-A79F-DC6B-3BE6-F48BD24CC5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49F3A7-89A1-B241-F2D5-88878D14B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+mn-lt"/>
              </a:rPr>
              <a:t>Embedding is Essential for Recommender Algorithms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042ACDE-8681-36B6-113F-88CC48637C3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70281" y="1045449"/>
                <a:ext cx="10515600" cy="544742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Embedding is essential given the high dimensionality </a:t>
                </a:r>
              </a:p>
              <a:p>
                <a:r>
                  <a:rPr lang="en-US" dirty="0"/>
                  <a:t>Example: consider representations for actors in a movie   </a:t>
                </a:r>
              </a:p>
              <a:p>
                <a:pPr lvl="1"/>
                <a:r>
                  <a:rPr lang="en-US" dirty="0"/>
                  <a:t>Thousands of possibilities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</m:oMath>
                </a14:m>
                <a:r>
                  <a:rPr lang="en-US" dirty="0"/>
                  <a:t> very high dimension      </a:t>
                </a:r>
              </a:p>
              <a:p>
                <a:r>
                  <a:rPr lang="en-US" dirty="0"/>
                  <a:t>Can we simply assign a binary coded ID number to each actor and use Hamming distance?  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r>
                  <a:rPr lang="en-US" dirty="0"/>
                  <a:t>Hamming distances are all different!</a:t>
                </a:r>
              </a:p>
              <a:p>
                <a:endParaRPr lang="en-US" b="1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042ACDE-8681-36B6-113F-88CC48637C3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70281" y="1045449"/>
                <a:ext cx="10515600" cy="5447426"/>
              </a:xfrm>
              <a:blipFill>
                <a:blip r:embed="rId2"/>
                <a:stretch>
                  <a:fillRect l="-1159" t="-1790" r="-14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B2ABC04D-9A44-9027-6378-1509C5EBAC31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032000" y="3429000"/>
              <a:ext cx="8128000" cy="7924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32000">
                      <a:extLst>
                        <a:ext uri="{9D8B030D-6E8A-4147-A177-3AD203B41FA5}">
                          <a16:colId xmlns:a16="http://schemas.microsoft.com/office/drawing/2014/main" val="4209855428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510343905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4043855501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2071165429"/>
                        </a:ext>
                      </a:extLst>
                    </a:gridCol>
                  </a:tblGrid>
                  <a:tr h="145109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Actor ID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74813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000" b="1" dirty="0">
                              <a:solidFill>
                                <a:schemeClr val="tx1"/>
                              </a:solidFill>
                            </a:rPr>
                            <a:t>Binary code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20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0111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20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1000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20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1001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6320486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B2ABC04D-9A44-9027-6378-1509C5EBAC3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6665303"/>
                  </p:ext>
                </p:extLst>
              </p:nvPr>
            </p:nvGraphicFramePr>
            <p:xfrm>
              <a:off x="2032000" y="3429000"/>
              <a:ext cx="8128000" cy="7924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32000">
                      <a:extLst>
                        <a:ext uri="{9D8B030D-6E8A-4147-A177-3AD203B41FA5}">
                          <a16:colId xmlns:a16="http://schemas.microsoft.com/office/drawing/2014/main" val="4209855428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510343905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4043855501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2071165429"/>
                        </a:ext>
                      </a:extLst>
                    </a:gridCol>
                  </a:tblGrid>
                  <a:tr h="3962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Actor ID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7481355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r>
                            <a:rPr lang="en-US" sz="2000" b="1" dirty="0">
                              <a:solidFill>
                                <a:schemeClr val="tx1"/>
                              </a:solidFill>
                            </a:rPr>
                            <a:t>Binary code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601" t="-109231" r="-201502" b="-261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0000" t="-109231" r="-100898" b="-261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00901" t="-109231" r="-1201" b="-2615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63204863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1F4BFE0-EA68-6ED3-EC4A-DEED04B059A1}"/>
              </a:ext>
            </a:extLst>
          </p:cNvPr>
          <p:cNvGraphicFramePr>
            <a:graphicFrameLocks noGrp="1"/>
          </p:cNvGraphicFramePr>
          <p:nvPr/>
        </p:nvGraphicFramePr>
        <p:xfrm>
          <a:off x="3642664" y="4794993"/>
          <a:ext cx="5156628" cy="158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9157">
                  <a:extLst>
                    <a:ext uri="{9D8B030D-6E8A-4147-A177-3AD203B41FA5}">
                      <a16:colId xmlns:a16="http://schemas.microsoft.com/office/drawing/2014/main" val="4209855428"/>
                    </a:ext>
                  </a:extLst>
                </a:gridCol>
                <a:gridCol w="1289157">
                  <a:extLst>
                    <a:ext uri="{9D8B030D-6E8A-4147-A177-3AD203B41FA5}">
                      <a16:colId xmlns:a16="http://schemas.microsoft.com/office/drawing/2014/main" val="510343905"/>
                    </a:ext>
                  </a:extLst>
                </a:gridCol>
                <a:gridCol w="1289157">
                  <a:extLst>
                    <a:ext uri="{9D8B030D-6E8A-4147-A177-3AD203B41FA5}">
                      <a16:colId xmlns:a16="http://schemas.microsoft.com/office/drawing/2014/main" val="4043855501"/>
                    </a:ext>
                  </a:extLst>
                </a:gridCol>
                <a:gridCol w="1289157">
                  <a:extLst>
                    <a:ext uri="{9D8B030D-6E8A-4147-A177-3AD203B41FA5}">
                      <a16:colId xmlns:a16="http://schemas.microsoft.com/office/drawing/2014/main" val="2071165429"/>
                    </a:ext>
                  </a:extLst>
                </a:gridCol>
              </a:tblGrid>
              <a:tr h="145109"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Actor 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74813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32048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00571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22973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66504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EA3CE-8DB0-40A5-B4A6-AFCE2156C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/>
              <a:t>Recommender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03134D-F068-4BC9-B038-F3D5CBDDE3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447" y="1208868"/>
            <a:ext cx="10515600" cy="544742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Many algorithms have been tried to find recommendations</a:t>
            </a:r>
          </a:p>
          <a:p>
            <a:r>
              <a:rPr lang="en-US" dirty="0"/>
              <a:t>Algorithms based on </a:t>
            </a:r>
            <a:r>
              <a:rPr lang="en-US" b="1" dirty="0"/>
              <a:t>similarity search </a:t>
            </a:r>
            <a:r>
              <a:rPr lang="en-US" dirty="0"/>
              <a:t>dominate</a:t>
            </a:r>
            <a:endParaRPr lang="en-US" b="1" dirty="0"/>
          </a:p>
          <a:p>
            <a:r>
              <a:rPr lang="en-US" b="1" dirty="0"/>
              <a:t>Content based systems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Find items with common properties by </a:t>
            </a:r>
            <a:r>
              <a:rPr lang="en-US" b="1" dirty="0"/>
              <a:t>similarity search</a:t>
            </a:r>
          </a:p>
          <a:p>
            <a:pPr lvl="1"/>
            <a:r>
              <a:rPr lang="en-US" dirty="0"/>
              <a:t>Uses </a:t>
            </a:r>
            <a:r>
              <a:rPr lang="en-US" b="1" dirty="0"/>
              <a:t>unsupervised</a:t>
            </a:r>
            <a:r>
              <a:rPr lang="en-US" dirty="0"/>
              <a:t> learning algorithms </a:t>
            </a:r>
          </a:p>
          <a:p>
            <a:pPr lvl="1"/>
            <a:r>
              <a:rPr lang="en-US" dirty="0"/>
              <a:t>Related to frequent item set algorithms – Last lesson of course</a:t>
            </a:r>
          </a:p>
          <a:p>
            <a:r>
              <a:rPr lang="en-US" b="1" dirty="0"/>
              <a:t>Collaborative filtering</a:t>
            </a:r>
            <a:endParaRPr lang="en-US" dirty="0"/>
          </a:p>
          <a:p>
            <a:pPr lvl="1"/>
            <a:r>
              <a:rPr lang="en-US" dirty="0"/>
              <a:t>Based on </a:t>
            </a:r>
            <a:r>
              <a:rPr lang="en-US" b="1" dirty="0"/>
              <a:t>similarity</a:t>
            </a:r>
            <a:r>
              <a:rPr lang="en-US" dirty="0"/>
              <a:t> between behavior or engagement between items or between users</a:t>
            </a:r>
          </a:p>
          <a:p>
            <a:pPr lvl="1"/>
            <a:r>
              <a:rPr lang="en-US" dirty="0"/>
              <a:t>Widely used algorithm</a:t>
            </a:r>
          </a:p>
          <a:p>
            <a:pPr lvl="1"/>
            <a:r>
              <a:rPr lang="en-US" b="1" dirty="0"/>
              <a:t>Unsupervised</a:t>
            </a:r>
            <a:r>
              <a:rPr lang="en-US" dirty="0"/>
              <a:t> and </a:t>
            </a:r>
            <a:r>
              <a:rPr lang="en-US" b="1" dirty="0"/>
              <a:t>supervised (ML)</a:t>
            </a:r>
            <a:r>
              <a:rPr lang="en-US" dirty="0"/>
              <a:t> algorithms applied   </a:t>
            </a:r>
          </a:p>
          <a:p>
            <a:pPr lvl="1"/>
            <a:r>
              <a:rPr lang="en-US" dirty="0"/>
              <a:t>Has cold-start problem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828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063D6F-2B5D-C565-43A0-D0D0744FA2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148C27-6691-D754-2B02-3FDE263CE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+mn-lt"/>
              </a:rPr>
              <a:t>Embedding is Essential for Recommender Algorithms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506CF3C-3B5A-A664-A78F-0FFD1FCAE38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70281" y="1045449"/>
                <a:ext cx="10515600" cy="544742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Embedding is essential given the high dimensionality </a:t>
                </a:r>
              </a:p>
              <a:p>
                <a:r>
                  <a:rPr lang="en-US" dirty="0"/>
                  <a:t>Example: consider representations for actors in a movie   </a:t>
                </a:r>
              </a:p>
              <a:p>
                <a:pPr lvl="1"/>
                <a:r>
                  <a:rPr lang="en-US" dirty="0"/>
                  <a:t>Thousands of possibilities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</m:oMath>
                </a14:m>
                <a:r>
                  <a:rPr lang="en-US" dirty="0"/>
                  <a:t> very high dimension      </a:t>
                </a:r>
              </a:p>
              <a:p>
                <a:r>
                  <a:rPr lang="en-US" dirty="0"/>
                  <a:t>We can use a </a:t>
                </a:r>
                <a:r>
                  <a:rPr lang="en-US" b="1" dirty="0">
                    <a:hlinkClick r:id="rId2"/>
                  </a:rPr>
                  <a:t>hash embedding or the ‘hash trick’</a:t>
                </a:r>
                <a:endParaRPr lang="en-US" b="1" dirty="0"/>
              </a:p>
              <a:p>
                <a:pPr lvl="1"/>
                <a:r>
                  <a:rPr lang="en-US" dirty="0"/>
                  <a:t>Hash category to fixed length embedding vector </a:t>
                </a:r>
              </a:p>
              <a:p>
                <a:r>
                  <a:rPr lang="en-US" dirty="0"/>
                  <a:t>Example: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506CF3C-3B5A-A664-A78F-0FFD1FCAE3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70281" y="1045449"/>
                <a:ext cx="10515600" cy="5447426"/>
              </a:xfrm>
              <a:blipFill>
                <a:blip r:embed="rId3"/>
                <a:stretch>
                  <a:fillRect l="-1159" t="-17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D94B90A-BBD8-15D0-93E8-D09BC8BCC541}"/>
              </a:ext>
            </a:extLst>
          </p:cNvPr>
          <p:cNvGraphicFramePr>
            <a:graphicFrameLocks noGrp="1"/>
          </p:cNvGraphicFramePr>
          <p:nvPr/>
        </p:nvGraphicFramePr>
        <p:xfrm>
          <a:off x="1687986" y="3989691"/>
          <a:ext cx="1833760" cy="237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33760">
                  <a:extLst>
                    <a:ext uri="{9D8B030D-6E8A-4147-A177-3AD203B41FA5}">
                      <a16:colId xmlns:a16="http://schemas.microsoft.com/office/drawing/2014/main" val="28783969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Category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63107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Cat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67047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Dog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732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Parrot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45743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Gold Fish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27570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Hamster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082515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Arrow: Right 5">
                <a:extLst>
                  <a:ext uri="{FF2B5EF4-FFF2-40B4-BE49-F238E27FC236}">
                    <a16:creationId xmlns:a16="http://schemas.microsoft.com/office/drawing/2014/main" id="{221BCDB0-C6AB-5174-F630-D07271C8027D}"/>
                  </a:ext>
                </a:extLst>
              </p:cNvPr>
              <p:cNvSpPr/>
              <p:nvPr/>
            </p:nvSpPr>
            <p:spPr>
              <a:xfrm>
                <a:off x="3760183" y="4535603"/>
                <a:ext cx="2698457" cy="1534332"/>
              </a:xfrm>
              <a:prstGeom prst="rightArrow">
                <a:avLst/>
              </a:prstGeom>
              <a:solidFill>
                <a:schemeClr val="bg2">
                  <a:lumMod val="7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tx1"/>
                    </a:solidFill>
                  </a:rPr>
                  <a:t>Binary Hash Function h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Arrow: Right 5">
                <a:extLst>
                  <a:ext uri="{FF2B5EF4-FFF2-40B4-BE49-F238E27FC236}">
                    <a16:creationId xmlns:a16="http://schemas.microsoft.com/office/drawing/2014/main" id="{221BCDB0-C6AB-5174-F630-D07271C802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0183" y="4535603"/>
                <a:ext cx="2698457" cy="1534332"/>
              </a:xfrm>
              <a:prstGeom prst="rightArrow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685F5992-1917-D177-282C-3257F6D218F8}"/>
              </a:ext>
            </a:extLst>
          </p:cNvPr>
          <p:cNvGraphicFramePr>
            <a:graphicFrameLocks noGrp="1"/>
          </p:cNvGraphicFramePr>
          <p:nvPr/>
        </p:nvGraphicFramePr>
        <p:xfrm>
          <a:off x="6739377" y="3946817"/>
          <a:ext cx="4541025" cy="237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15668">
                  <a:extLst>
                    <a:ext uri="{9D8B030D-6E8A-4147-A177-3AD203B41FA5}">
                      <a16:colId xmlns:a16="http://schemas.microsoft.com/office/drawing/2014/main" val="2878396950"/>
                    </a:ext>
                  </a:extLst>
                </a:gridCol>
                <a:gridCol w="684494">
                  <a:extLst>
                    <a:ext uri="{9D8B030D-6E8A-4147-A177-3AD203B41FA5}">
                      <a16:colId xmlns:a16="http://schemas.microsoft.com/office/drawing/2014/main" val="335391034"/>
                    </a:ext>
                  </a:extLst>
                </a:gridCol>
                <a:gridCol w="585216">
                  <a:extLst>
                    <a:ext uri="{9D8B030D-6E8A-4147-A177-3AD203B41FA5}">
                      <a16:colId xmlns:a16="http://schemas.microsoft.com/office/drawing/2014/main" val="3105611649"/>
                    </a:ext>
                  </a:extLst>
                </a:gridCol>
                <a:gridCol w="600891">
                  <a:extLst>
                    <a:ext uri="{9D8B030D-6E8A-4147-A177-3AD203B41FA5}">
                      <a16:colId xmlns:a16="http://schemas.microsoft.com/office/drawing/2014/main" val="2247563388"/>
                    </a:ext>
                  </a:extLst>
                </a:gridCol>
                <a:gridCol w="606117">
                  <a:extLst>
                    <a:ext uri="{9D8B030D-6E8A-4147-A177-3AD203B41FA5}">
                      <a16:colId xmlns:a16="http://schemas.microsoft.com/office/drawing/2014/main" val="1127819869"/>
                    </a:ext>
                  </a:extLst>
                </a:gridCol>
                <a:gridCol w="548639">
                  <a:extLst>
                    <a:ext uri="{9D8B030D-6E8A-4147-A177-3AD203B41FA5}">
                      <a16:colId xmlns:a16="http://schemas.microsoft.com/office/drawing/2014/main" val="12947390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Category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63107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Cat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67047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Dog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732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Parrot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45743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Gold Fish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27570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Hamster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0825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65711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CCBC57-C4AC-F9B8-98F9-A060E6B2B2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1D2B83-9C81-6257-5F08-3ABE4B9E8B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+mn-lt"/>
              </a:rPr>
              <a:t>Embedding is Essential for Recommender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D7DC60-FF02-ADCE-B565-98EE510BA7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0281" y="1045449"/>
            <a:ext cx="10515600" cy="544742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Embedding is essential given the high dimensionality </a:t>
            </a:r>
          </a:p>
          <a:p>
            <a:r>
              <a:rPr lang="en-US" dirty="0"/>
              <a:t>We can use a </a:t>
            </a:r>
            <a:r>
              <a:rPr lang="en-US" b="1" dirty="0">
                <a:hlinkClick r:id="rId2"/>
              </a:rPr>
              <a:t>hash embedding or the ‘hash trick’</a:t>
            </a:r>
            <a:endParaRPr lang="en-US" b="1" dirty="0"/>
          </a:p>
          <a:p>
            <a:pPr lvl="1"/>
            <a:r>
              <a:rPr lang="en-US" dirty="0"/>
              <a:t>Hash category to fixed length embedding vector </a:t>
            </a:r>
          </a:p>
          <a:p>
            <a:r>
              <a:rPr lang="en-US" b="1" dirty="0"/>
              <a:t>Hash collisions</a:t>
            </a:r>
            <a:r>
              <a:rPr lang="en-US" dirty="0"/>
              <a:t> create non-uniqueness in coding features  </a:t>
            </a:r>
          </a:p>
          <a:p>
            <a:r>
              <a:rPr lang="en-US" dirty="0"/>
              <a:t>How can we reduce hash collisions? </a:t>
            </a:r>
          </a:p>
          <a:p>
            <a:pPr lvl="1"/>
            <a:r>
              <a:rPr lang="en-US" dirty="0"/>
              <a:t>Use longer hash word</a:t>
            </a:r>
          </a:p>
          <a:p>
            <a:pPr lvl="1"/>
            <a:r>
              <a:rPr lang="en-US" dirty="0"/>
              <a:t>Use multiple hash functions </a:t>
            </a:r>
          </a:p>
          <a:p>
            <a:pPr lvl="1"/>
            <a:r>
              <a:rPr lang="en-US" dirty="0"/>
              <a:t>Randomize hash words by using binary </a:t>
            </a:r>
            <a:r>
              <a:rPr lang="en-US" b="1" dirty="0"/>
              <a:t>sign hash multiplier </a:t>
            </a:r>
            <a:r>
              <a:rPr lang="en-US" dirty="0"/>
              <a:t>– inner products become zero-centered </a:t>
            </a:r>
            <a:endParaRPr lang="en-US" b="1" dirty="0"/>
          </a:p>
          <a:p>
            <a:pPr marL="457200" lvl="1" indent="0">
              <a:buNone/>
            </a:pPr>
            <a:endParaRPr lang="en-US" b="1" dirty="0"/>
          </a:p>
          <a:p>
            <a:pPr marL="457200" lvl="1" indent="0">
              <a:buNone/>
            </a:pPr>
            <a:r>
              <a:rPr lang="en-US" dirty="0"/>
              <a:t>Feature hashing is well supported in many machine </a:t>
            </a:r>
            <a:r>
              <a:rPr lang="en-US" dirty="0" err="1"/>
              <a:t>learninging</a:t>
            </a:r>
            <a:r>
              <a:rPr lang="en-US" dirty="0"/>
              <a:t> packages including, </a:t>
            </a:r>
            <a:r>
              <a:rPr lang="en-US" dirty="0">
                <a:hlinkClick r:id="rId3"/>
              </a:rPr>
              <a:t>Scikit-learn</a:t>
            </a:r>
            <a:r>
              <a:rPr lang="en-US" dirty="0"/>
              <a:t> and </a:t>
            </a:r>
            <a:r>
              <a:rPr lang="en-US" dirty="0">
                <a:hlinkClick r:id="rId4"/>
              </a:rPr>
              <a:t>TensorFlow (</a:t>
            </a:r>
            <a:r>
              <a:rPr lang="en-US" dirty="0" err="1">
                <a:hlinkClick r:id="rId4"/>
              </a:rPr>
              <a:t>Keras</a:t>
            </a:r>
            <a:r>
              <a:rPr lang="en-US" dirty="0">
                <a:hlinkClick r:id="rId4"/>
              </a:rPr>
              <a:t>)</a:t>
            </a:r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6446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8E5AEB-7A70-9D7D-1A4E-AA97075A9E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CD534-90DF-61A8-5291-4A0B007277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+mn-lt"/>
              </a:rPr>
              <a:t>Embedding is Essential for Recommender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152895-E8AF-8C75-A6F8-1FFAF5E968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0281" y="1045449"/>
            <a:ext cx="10515600" cy="544742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Embedding is essential given the high dimensionality </a:t>
            </a:r>
          </a:p>
          <a:p>
            <a:r>
              <a:rPr lang="en-US" dirty="0"/>
              <a:t>Hash trick has several limitations   </a:t>
            </a:r>
          </a:p>
          <a:p>
            <a:pPr lvl="1"/>
            <a:r>
              <a:rPr lang="en-US" dirty="0"/>
              <a:t>Hash collisions reduce uniqueness</a:t>
            </a:r>
          </a:p>
          <a:p>
            <a:pPr lvl="1"/>
            <a:r>
              <a:rPr lang="en-US" dirty="0"/>
              <a:t>Hash values do not maintain high entropy, e.g. the information content of the hash word is low</a:t>
            </a:r>
          </a:p>
          <a:p>
            <a:r>
              <a:rPr lang="en-US" dirty="0"/>
              <a:t>To overcome these deficiencies, </a:t>
            </a:r>
            <a:r>
              <a:rPr lang="en-US" dirty="0">
                <a:hlinkClick r:id="rId2"/>
              </a:rPr>
              <a:t>Zang, et. al., 2020</a:t>
            </a:r>
            <a:r>
              <a:rPr lang="en-US" dirty="0"/>
              <a:t>, proposed </a:t>
            </a:r>
            <a:r>
              <a:rPr lang="en-US" b="1" dirty="0"/>
              <a:t>deep hash embedding (DHE)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5307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1B9625-4845-85CC-7168-4681BAF3C9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1C99C-81BF-FA0B-C43E-DA5BC955C1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+mn-lt"/>
              </a:rPr>
              <a:t>Embedding is Essential for Recommender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BCA0A7-F881-1DF8-96AC-0CEF657571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0281" y="1045449"/>
            <a:ext cx="5909488" cy="544742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Embedding is essential given the high dimensionality </a:t>
            </a:r>
          </a:p>
          <a:p>
            <a:r>
              <a:rPr lang="en-US" dirty="0">
                <a:hlinkClick r:id="rId2"/>
              </a:rPr>
              <a:t>Zang, et. al., 2020</a:t>
            </a:r>
            <a:r>
              <a:rPr lang="en-US" dirty="0"/>
              <a:t>, proposed </a:t>
            </a:r>
            <a:r>
              <a:rPr lang="en-US" b="1" dirty="0"/>
              <a:t>deep hash embedding (DHE)</a:t>
            </a:r>
          </a:p>
          <a:p>
            <a:r>
              <a:rPr lang="en-US" dirty="0"/>
              <a:t>DHE uses a deep neural network to learn optimal embeddings 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7032D6-02F9-4AF1-48BA-66DE842FFF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5052" y="833220"/>
            <a:ext cx="4913340" cy="5972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76128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AB857A-5EFB-4655-DB24-C584EA5CAB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847FBA-925B-FF73-1837-7E74903EAF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+mn-lt"/>
              </a:rPr>
              <a:t>Embedding is Essential for Recommender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410B4E-5507-D827-D63E-05B51E786A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0281" y="1045449"/>
            <a:ext cx="5439373" cy="544742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Embedding is essential given the high dimensionality </a:t>
            </a:r>
          </a:p>
          <a:p>
            <a:r>
              <a:rPr lang="en-US" dirty="0">
                <a:hlinkClick r:id="rId2"/>
              </a:rPr>
              <a:t>Zang, et. al., 2020</a:t>
            </a:r>
            <a:r>
              <a:rPr lang="en-US" dirty="0"/>
              <a:t>, proposed </a:t>
            </a:r>
            <a:r>
              <a:rPr lang="en-US" b="1" dirty="0"/>
              <a:t>deep hash embedding (DHE)</a:t>
            </a:r>
          </a:p>
          <a:p>
            <a:r>
              <a:rPr lang="en-US" dirty="0"/>
              <a:t>DHE uses a deep neural network to learn optimal embeddings </a:t>
            </a:r>
          </a:p>
          <a:p>
            <a:r>
              <a:rPr lang="en-US" dirty="0"/>
              <a:t>DHE exhibits each of the optimal properties for feature hashing 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B1E65D6-C9CA-522E-4DAA-AA27A492F4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4419" y="2619215"/>
            <a:ext cx="5638329" cy="2774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469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08801F-CBF1-F4AD-6D2F-DD363887CA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A4A81B22-00BD-0746-CE91-68118396C7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85165" y="1784284"/>
            <a:ext cx="9685343" cy="2015419"/>
          </a:xfrm>
        </p:spPr>
        <p:txBody>
          <a:bodyPr>
            <a:normAutofit/>
          </a:bodyPr>
          <a:lstStyle/>
          <a:p>
            <a:r>
              <a:rPr lang="en-US" sz="4400" b="1" dirty="0"/>
              <a:t>Neural Collaborative Filtering</a:t>
            </a:r>
          </a:p>
        </p:txBody>
      </p:sp>
    </p:spTree>
    <p:extLst>
      <p:ext uri="{BB962C8B-B14F-4D97-AF65-F5344CB8AC3E}">
        <p14:creationId xmlns:p14="http://schemas.microsoft.com/office/powerpoint/2010/main" val="173105130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EA3CE-8DB0-40A5-B4A6-AFCE2156C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/>
              <a:t>Neural Network Recommenders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03134D-F068-4BC9-B038-F3D5CBDDE3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8145" y="1208867"/>
            <a:ext cx="10723419" cy="51605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Deep neural networks are having a significant impact on recommenders </a:t>
            </a:r>
          </a:p>
          <a:p>
            <a:r>
              <a:rPr lang="en-US" dirty="0"/>
              <a:t>Deep neural network algorithms compute </a:t>
            </a:r>
            <a:r>
              <a:rPr lang="en-US" b="1" dirty="0"/>
              <a:t>complex embedding spaces   </a:t>
            </a:r>
          </a:p>
          <a:p>
            <a:r>
              <a:rPr lang="en-US" b="1" dirty="0"/>
              <a:t>Interactions </a:t>
            </a:r>
            <a:r>
              <a:rPr lang="en-US" dirty="0"/>
              <a:t>are common in recommender data   </a:t>
            </a:r>
          </a:p>
          <a:p>
            <a:pPr lvl="1"/>
            <a:r>
              <a:rPr lang="en-US" dirty="0"/>
              <a:t>Example: user likes romantic comedy genre movies and with a specific actor    </a:t>
            </a:r>
          </a:p>
          <a:p>
            <a:pPr lvl="1"/>
            <a:r>
              <a:rPr lang="en-US" dirty="0"/>
              <a:t>Example: a workman searches for a specific type of tool and favors a specific brand </a:t>
            </a:r>
          </a:p>
          <a:p>
            <a:r>
              <a:rPr lang="en-US" dirty="0"/>
              <a:t>Linear models cannot account for numerous interaction terms</a:t>
            </a:r>
          </a:p>
          <a:p>
            <a:r>
              <a:rPr lang="en-US" dirty="0"/>
              <a:t>Deep neural networks can learn complex feature interactions  </a:t>
            </a:r>
          </a:p>
          <a:p>
            <a:pPr lvl="1"/>
            <a:r>
              <a:rPr lang="en-US" dirty="0"/>
              <a:t>Too many potential interaction for linear factor model  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5019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FC412B-86F8-276C-D986-C0062D1615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F6755D8-6F32-93B6-54F9-D5E8FFB2EA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84792"/>
            <a:ext cx="10540257" cy="50732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F1BDD8C-46C3-9717-EDF9-70AB09E6C3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/>
              <a:t>Recommender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DCEB20-9A39-CBAA-946C-5310B7CFE6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0761" y="1234698"/>
            <a:ext cx="11059393" cy="508041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/>
              <a:t>Neural network algorithms widely used for supervised collaborative filtering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BB444F0-D49C-7FD4-F89A-95467416F6B2}"/>
              </a:ext>
            </a:extLst>
          </p:cNvPr>
          <p:cNvSpPr txBox="1"/>
          <p:nvPr/>
        </p:nvSpPr>
        <p:spPr>
          <a:xfrm>
            <a:off x="3808207" y="6334780"/>
            <a:ext cx="36683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Figure from </a:t>
            </a:r>
            <a:r>
              <a:rPr lang="en-US" sz="1400" u="sng" dirty="0">
                <a:hlinkClick r:id="rId3"/>
              </a:rPr>
              <a:t>Revisiting Recommender Systems: An Investigative Survey. Ibrahim, et. al, 2025</a:t>
            </a:r>
            <a:endParaRPr lang="en-US" sz="140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631973F-88DE-15BC-1C1D-378DBE51F46C}"/>
              </a:ext>
            </a:extLst>
          </p:cNvPr>
          <p:cNvSpPr/>
          <p:nvPr/>
        </p:nvSpPr>
        <p:spPr>
          <a:xfrm>
            <a:off x="473524" y="2125980"/>
            <a:ext cx="2071725" cy="4259460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2268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B228AC-9CAF-A6D9-72EC-0D9FDCD2D3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5CC35-5D11-40A4-193B-66C794AF9E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/>
              <a:t>Neural Collaborative Filtering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D3AB18-8C2F-15DB-5451-8FF30E0A98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2740" y="1180221"/>
            <a:ext cx="10924648" cy="94370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ea typeface="Cambria Math" panose="02040503050406030204" pitchFamily="18" charset="0"/>
              </a:rPr>
              <a:t>Neural collaborative filtering</a:t>
            </a:r>
            <a:r>
              <a:rPr lang="en-US" dirty="0">
                <a:ea typeface="Cambria Math" panose="02040503050406030204" pitchFamily="18" charset="0"/>
              </a:rPr>
              <a:t>, He et.al., 2017, uses a multi-layer perceptron to compute recommendation ranks</a:t>
            </a:r>
            <a:endParaRPr lang="en-US" dirty="0"/>
          </a:p>
          <a:p>
            <a:pPr marL="0" indent="0">
              <a:buNone/>
            </a:pPr>
            <a:endParaRPr lang="en-US" b="1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AB6E68-7002-8607-FE0F-5BB26CDF1B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78836"/>
            <a:ext cx="5728630" cy="3658796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5731E54-3009-CF8C-74C8-1C29D03F1DD8}"/>
              </a:ext>
            </a:extLst>
          </p:cNvPr>
          <p:cNvSpPr txBox="1">
            <a:spLocks/>
          </p:cNvSpPr>
          <p:nvPr/>
        </p:nvSpPr>
        <p:spPr>
          <a:xfrm>
            <a:off x="838200" y="6292545"/>
            <a:ext cx="2836195" cy="327425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ea typeface="Cambria Math" panose="02040503050406030204" pitchFamily="18" charset="0"/>
                <a:hlinkClick r:id="rId3"/>
              </a:rPr>
              <a:t>From He, et. al., 2016</a:t>
            </a:r>
            <a:endParaRPr lang="en-US" dirty="0"/>
          </a:p>
          <a:p>
            <a:pPr lvl="1" algn="ctr"/>
            <a:endParaRPr lang="en-US" dirty="0"/>
          </a:p>
          <a:p>
            <a:pPr lvl="1"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4877321-0733-6E38-A283-BFD8B5416704}"/>
              </a:ext>
            </a:extLst>
          </p:cNvPr>
          <p:cNvSpPr txBox="1">
            <a:spLocks/>
          </p:cNvSpPr>
          <p:nvPr/>
        </p:nvSpPr>
        <p:spPr>
          <a:xfrm>
            <a:off x="6238867" y="2028344"/>
            <a:ext cx="5612191" cy="43597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Why do we need non-linear collaborative filtering?  </a:t>
            </a:r>
          </a:p>
          <a:p>
            <a:r>
              <a:rPr lang="en-US" sz="2400" dirty="0"/>
              <a:t>Interaction terms are inherently nonlinear</a:t>
            </a:r>
          </a:p>
          <a:p>
            <a:r>
              <a:rPr lang="en-US" sz="2400" dirty="0"/>
              <a:t>He, et. al., provide an example where binary coding of user features leads to misleading similarity, compared to Jaccard similarity  </a:t>
            </a:r>
            <a:endParaRPr lang="en-US" sz="2000" dirty="0"/>
          </a:p>
          <a:p>
            <a:r>
              <a:rPr lang="en-US" sz="2400" dirty="0"/>
              <a:t>Correct ranking requires learning a nonlinear interaction with a neural network </a:t>
            </a:r>
            <a:endParaRPr lang="en-US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573F3F36-F51C-D405-E6F5-89EF606EF6C0}"/>
              </a:ext>
            </a:extLst>
          </p:cNvPr>
          <p:cNvCxnSpPr>
            <a:cxnSpLocks/>
          </p:cNvCxnSpPr>
          <p:nvPr/>
        </p:nvCxnSpPr>
        <p:spPr>
          <a:xfrm flipH="1" flipV="1">
            <a:off x="4876800" y="3166820"/>
            <a:ext cx="1586572" cy="55277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9F8779B-3560-BAB9-306D-C20AC3D809B6}"/>
              </a:ext>
            </a:extLst>
          </p:cNvPr>
          <p:cNvCxnSpPr>
            <a:cxnSpLocks/>
          </p:cNvCxnSpPr>
          <p:nvPr/>
        </p:nvCxnSpPr>
        <p:spPr>
          <a:xfrm flipH="1" flipV="1">
            <a:off x="3512949" y="3063498"/>
            <a:ext cx="2872353" cy="20406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9994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5B5972-6893-E045-3B6D-AD8877E938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916BEB-0D38-4D88-AB2F-7700CDA835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/>
              <a:t>Neural Collaborative Filtering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F3D120-E8FB-314C-25F2-C1783FEC55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2740" y="1180221"/>
            <a:ext cx="10924648" cy="8614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ea typeface="Cambria Math" panose="02040503050406030204" pitchFamily="18" charset="0"/>
              </a:rPr>
              <a:t>Neural collaborative filtering</a:t>
            </a:r>
            <a:r>
              <a:rPr lang="en-US" dirty="0">
                <a:ea typeface="Cambria Math" panose="02040503050406030204" pitchFamily="18" charset="0"/>
              </a:rPr>
              <a:t>, He et.al., 2017, uses a multi-layer perceptron to compute similarity and rank recommendations</a:t>
            </a:r>
            <a:endParaRPr lang="en-US" dirty="0"/>
          </a:p>
          <a:p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9BBF623-4DBB-DDB1-567A-72E8E9CDA4AD}"/>
              </a:ext>
            </a:extLst>
          </p:cNvPr>
          <p:cNvSpPr txBox="1">
            <a:spLocks/>
          </p:cNvSpPr>
          <p:nvPr/>
        </p:nvSpPr>
        <p:spPr>
          <a:xfrm>
            <a:off x="7983610" y="6346602"/>
            <a:ext cx="2836195" cy="327425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ea typeface="Cambria Math" panose="02040503050406030204" pitchFamily="18" charset="0"/>
                <a:hlinkClick r:id="rId2"/>
              </a:rPr>
              <a:t>From He, et. al., 2016</a:t>
            </a:r>
            <a:endParaRPr lang="en-US" dirty="0"/>
          </a:p>
          <a:p>
            <a:pPr lvl="1" algn="ctr"/>
            <a:endParaRPr lang="en-US" dirty="0"/>
          </a:p>
          <a:p>
            <a:pPr lvl="1"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00931F-DA2D-EDE9-EC96-D9DD094D7E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4545" y="2602896"/>
            <a:ext cx="6147560" cy="3743706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48EE75E-0ACA-6BD6-DCC1-8AE9FBB82E44}"/>
              </a:ext>
            </a:extLst>
          </p:cNvPr>
          <p:cNvSpPr txBox="1">
            <a:spLocks/>
          </p:cNvSpPr>
          <p:nvPr/>
        </p:nvSpPr>
        <p:spPr>
          <a:xfrm>
            <a:off x="1228497" y="4501157"/>
            <a:ext cx="4302228" cy="75754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User and item dense latent embedding vectors are computed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C31B7EB-5B14-9E49-623D-D0B60220CD96}"/>
              </a:ext>
            </a:extLst>
          </p:cNvPr>
          <p:cNvSpPr txBox="1">
            <a:spLocks/>
          </p:cNvSpPr>
          <p:nvPr/>
        </p:nvSpPr>
        <p:spPr>
          <a:xfrm>
            <a:off x="1542560" y="5677779"/>
            <a:ext cx="3604345" cy="7575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Inputs are sparse user and item identification vectors  </a:t>
            </a:r>
            <a:endParaRPr lang="en-US" dirty="0"/>
          </a:p>
          <a:p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DC473D4-BE58-1BD8-2F81-7695C53469AE}"/>
              </a:ext>
            </a:extLst>
          </p:cNvPr>
          <p:cNvSpPr txBox="1">
            <a:spLocks/>
          </p:cNvSpPr>
          <p:nvPr/>
        </p:nvSpPr>
        <p:spPr>
          <a:xfrm>
            <a:off x="838200" y="3110326"/>
            <a:ext cx="4732819" cy="95766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Recommendation ranks computed with NN layers, including nonlinear interaction terms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FC1615-164B-E4FE-6537-D56546101C0F}"/>
              </a:ext>
            </a:extLst>
          </p:cNvPr>
          <p:cNvSpPr txBox="1">
            <a:spLocks/>
          </p:cNvSpPr>
          <p:nvPr/>
        </p:nvSpPr>
        <p:spPr>
          <a:xfrm>
            <a:off x="2392473" y="2254438"/>
            <a:ext cx="3465238" cy="65437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600" dirty="0"/>
              <a:t>Error (score) is minimized in training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endParaRPr lang="en-US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5C89A91-5D57-D0CE-699B-0B2511F92421}"/>
              </a:ext>
            </a:extLst>
          </p:cNvPr>
          <p:cNvCxnSpPr>
            <a:cxnSpLocks/>
          </p:cNvCxnSpPr>
          <p:nvPr/>
        </p:nvCxnSpPr>
        <p:spPr>
          <a:xfrm flipV="1">
            <a:off x="5090068" y="5811719"/>
            <a:ext cx="1651242" cy="24483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344BEB3-344B-5151-6EB2-CB77C835765A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5530725" y="4879929"/>
            <a:ext cx="2186037" cy="341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877A237-0DD2-4951-5117-980691B5811E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5571019" y="3589156"/>
            <a:ext cx="2590848" cy="32845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5DEC50A-6F8F-DD87-9DA2-5693745D2A98}"/>
              </a:ext>
            </a:extLst>
          </p:cNvPr>
          <p:cNvCxnSpPr>
            <a:cxnSpLocks/>
          </p:cNvCxnSpPr>
          <p:nvPr/>
        </p:nvCxnSpPr>
        <p:spPr>
          <a:xfrm>
            <a:off x="5965064" y="2446384"/>
            <a:ext cx="2903165" cy="40723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6702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17344</TotalTime>
  <Words>7694</Words>
  <Application>Microsoft Office PowerPoint</Application>
  <PresentationFormat>Widescreen</PresentationFormat>
  <Paragraphs>2145</Paragraphs>
  <Slides>128</Slides>
  <Notes>1</Notes>
  <HiddenSlides>1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128</vt:i4>
      </vt:variant>
    </vt:vector>
  </HeadingPairs>
  <TitlesOfParts>
    <vt:vector size="138" baseType="lpstr">
      <vt:lpstr>Arial</vt:lpstr>
      <vt:lpstr>Calibri</vt:lpstr>
      <vt:lpstr>Calibri Light</vt:lpstr>
      <vt:lpstr>Cambria Math</vt:lpstr>
      <vt:lpstr>Segoe UI</vt:lpstr>
      <vt:lpstr>Segoe UI Light</vt:lpstr>
      <vt:lpstr>Segoe UI Symbol</vt:lpstr>
      <vt:lpstr>Symbol</vt:lpstr>
      <vt:lpstr>Wingdings</vt:lpstr>
      <vt:lpstr>Office Theme</vt:lpstr>
      <vt:lpstr>CSCI E-108 Data Mining, Exploration and Discovery Learning to Rank and Recommender Algorithms</vt:lpstr>
      <vt:lpstr>Why Recommender Systems?</vt:lpstr>
      <vt:lpstr>Why Recommender Systems?</vt:lpstr>
      <vt:lpstr>Why Recommender Systems?</vt:lpstr>
      <vt:lpstr>PowerPoint Presentation</vt:lpstr>
      <vt:lpstr>Recommender Systems</vt:lpstr>
      <vt:lpstr>Recommender Systems</vt:lpstr>
      <vt:lpstr>Recommender Systems</vt:lpstr>
      <vt:lpstr>Recommender Systems</vt:lpstr>
      <vt:lpstr>Recommender Systems</vt:lpstr>
      <vt:lpstr>Recommender Systems</vt:lpstr>
      <vt:lpstr>Datasets and Software</vt:lpstr>
      <vt:lpstr>PowerPoint Presentation</vt:lpstr>
      <vt:lpstr>Why is Making a Good Recommender Hard? </vt:lpstr>
      <vt:lpstr>Why is Making a Good Recommender Hard? </vt:lpstr>
      <vt:lpstr>Why is Making a Good Recommender Hard? </vt:lpstr>
      <vt:lpstr>Why is Making a Good Recommender Hard? </vt:lpstr>
      <vt:lpstr>Why is Making a Good Recommender Hard? </vt:lpstr>
      <vt:lpstr>Why is Making a Good Recommender Hard? </vt:lpstr>
      <vt:lpstr>PowerPoint Presentation</vt:lpstr>
      <vt:lpstr>General Recommender Model</vt:lpstr>
      <vt:lpstr>Representation for Recommender Algorithms </vt:lpstr>
      <vt:lpstr>Representation for Recommender Algorithms </vt:lpstr>
      <vt:lpstr>Representation for Recommender Algorithms </vt:lpstr>
      <vt:lpstr>Representation for Recommender Algorithms </vt:lpstr>
      <vt:lpstr>Representation for Recommender Algorithms </vt:lpstr>
      <vt:lpstr>Representation for Recommender Algorithms </vt:lpstr>
      <vt:lpstr>Representation for Recommender Algorithms </vt:lpstr>
      <vt:lpstr>Representation for Recommender Algorithms </vt:lpstr>
      <vt:lpstr>PowerPoint Presentation</vt:lpstr>
      <vt:lpstr>Recommender Systems</vt:lpstr>
      <vt:lpstr>Extending the Representation</vt:lpstr>
      <vt:lpstr>Extending the Representation</vt:lpstr>
      <vt:lpstr>PowerPoint Presentation</vt:lpstr>
      <vt:lpstr>Content Based Recommenders</vt:lpstr>
      <vt:lpstr>Recommender Systems</vt:lpstr>
      <vt:lpstr>Content Based Recommenders</vt:lpstr>
      <vt:lpstr>Content Based Recommenders</vt:lpstr>
      <vt:lpstr>Content Based Recommenders</vt:lpstr>
      <vt:lpstr>Content Based Recommenders</vt:lpstr>
      <vt:lpstr>Content Based Recommenders</vt:lpstr>
      <vt:lpstr>Content Based Recommenders</vt:lpstr>
      <vt:lpstr>PowerPoint Presentation</vt:lpstr>
      <vt:lpstr>Recommender Systems</vt:lpstr>
      <vt:lpstr>Collaborative Filter Recommenders</vt:lpstr>
      <vt:lpstr>Collaborative Filter Recommenders</vt:lpstr>
      <vt:lpstr>Collaborative Filter Recommenders</vt:lpstr>
      <vt:lpstr>Collaborative Filter Recommenders</vt:lpstr>
      <vt:lpstr>Collaborative Filter Recommenders</vt:lpstr>
      <vt:lpstr>Collaborative Filter Recommenders</vt:lpstr>
      <vt:lpstr>PowerPoint Presentation</vt:lpstr>
      <vt:lpstr>Evaluating Recommenders</vt:lpstr>
      <vt:lpstr>Evaluating Recommenders</vt:lpstr>
      <vt:lpstr>Evaluating Recommenders</vt:lpstr>
      <vt:lpstr>Evaluating Recommenders</vt:lpstr>
      <vt:lpstr>Evaluating Recommenders</vt:lpstr>
      <vt:lpstr>Evaluating Recommenders</vt:lpstr>
      <vt:lpstr>Evaluating Recommenders</vt:lpstr>
      <vt:lpstr>Evaluating Recommenders</vt:lpstr>
      <vt:lpstr>Evaluating Recommenders</vt:lpstr>
      <vt:lpstr>PowerPoint Presentation</vt:lpstr>
      <vt:lpstr>Recommender Systems</vt:lpstr>
      <vt:lpstr>Latent Factor Recommenders</vt:lpstr>
      <vt:lpstr>Latent Factor Recommenders</vt:lpstr>
      <vt:lpstr>Latent Factor Recommenders</vt:lpstr>
      <vt:lpstr>Latent Factor Recommenders</vt:lpstr>
      <vt:lpstr>Latent Factor Recommenders</vt:lpstr>
      <vt:lpstr>Latent Factor Recommenders</vt:lpstr>
      <vt:lpstr>Latent Factor Recommenders</vt:lpstr>
      <vt:lpstr>Latent Factor Recommenders</vt:lpstr>
      <vt:lpstr>PowerPoint Presentation</vt:lpstr>
      <vt:lpstr>Latent Factor Recommenders</vt:lpstr>
      <vt:lpstr>Recommender Systems</vt:lpstr>
      <vt:lpstr>Latent Factor Recommenders</vt:lpstr>
      <vt:lpstr>Latent Factor Recommenders</vt:lpstr>
      <vt:lpstr>Latent Factor Recommenders</vt:lpstr>
      <vt:lpstr>Latent Factor Recommenders</vt:lpstr>
      <vt:lpstr>Latent Factor Recommenders</vt:lpstr>
      <vt:lpstr>Latent Factor Recommenders</vt:lpstr>
      <vt:lpstr>Latent Factor Recommenders</vt:lpstr>
      <vt:lpstr>PowerPoint Presentation</vt:lpstr>
      <vt:lpstr>Latent Factor Recommenders</vt:lpstr>
      <vt:lpstr>Latent Factor Recommenders</vt:lpstr>
      <vt:lpstr>Latent Factor Recommenders</vt:lpstr>
      <vt:lpstr>Latent Factor Recommenders</vt:lpstr>
      <vt:lpstr>PowerPoint Presentation</vt:lpstr>
      <vt:lpstr>Recommender Systems</vt:lpstr>
      <vt:lpstr>Embedding is Essential for Recommender Algorithms</vt:lpstr>
      <vt:lpstr>Embedding is Essential for Recommender Algorithms</vt:lpstr>
      <vt:lpstr>Embedding is Essential for Recommender Algorithms</vt:lpstr>
      <vt:lpstr>Embedding is Essential for Recommender Algorithms</vt:lpstr>
      <vt:lpstr>Embedding is Essential for Recommender Algorithms</vt:lpstr>
      <vt:lpstr>Embedding is Essential for Recommender Algorithms</vt:lpstr>
      <vt:lpstr>Embedding is Essential for Recommender Algorithms</vt:lpstr>
      <vt:lpstr>PowerPoint Presentation</vt:lpstr>
      <vt:lpstr>Neural Network Recommenders</vt:lpstr>
      <vt:lpstr>Recommender Systems</vt:lpstr>
      <vt:lpstr>Neural Collaborative Filtering</vt:lpstr>
      <vt:lpstr>Neural Collaborative Filtering</vt:lpstr>
      <vt:lpstr>Neural Collaborative Filtering</vt:lpstr>
      <vt:lpstr>PowerPoint Presentation</vt:lpstr>
      <vt:lpstr>Hybrid Recommenders</vt:lpstr>
      <vt:lpstr>Hybrid Recommenders</vt:lpstr>
      <vt:lpstr>Hybrid Recommenders</vt:lpstr>
      <vt:lpstr>Hybrid Recommenders</vt:lpstr>
      <vt:lpstr>Wide and Deep Architectures </vt:lpstr>
      <vt:lpstr>Wide and Deep Architectures </vt:lpstr>
      <vt:lpstr>Wide and Deep Architectures </vt:lpstr>
      <vt:lpstr>PowerPoint Presentation</vt:lpstr>
      <vt:lpstr>Attacks on Recommenders Attempt to Bias Results</vt:lpstr>
      <vt:lpstr>Attacks on Recommenders Attempt to Bias Results</vt:lpstr>
      <vt:lpstr>Attacks on Recommenders Attempt to Bias Results</vt:lpstr>
      <vt:lpstr>Growing Literature on Recommender Attacks </vt:lpstr>
      <vt:lpstr>PowerPoint Presentation</vt:lpstr>
      <vt:lpstr>Advanced Neural Recommender Architectures</vt:lpstr>
      <vt:lpstr>Two-Tower Architectures </vt:lpstr>
      <vt:lpstr>Negative Sampling Bias Affects Recommender Training</vt:lpstr>
      <vt:lpstr>Mixed Negative Sampling</vt:lpstr>
      <vt:lpstr>Mixed Negative Sampling</vt:lpstr>
      <vt:lpstr>Position Bias Reduces Recommender Effectiveness</vt:lpstr>
      <vt:lpstr>DHEN, Deep and Hierarchical Ensemble Recommender</vt:lpstr>
      <vt:lpstr>DHEN, Deep and Hierarchical Ensemble Recommender</vt:lpstr>
      <vt:lpstr>DHEN, Deep and Hierarchical Ensemble Recommender</vt:lpstr>
      <vt:lpstr>DHEN, Deep and Hierarchical Ensemble Recommender</vt:lpstr>
      <vt:lpstr>PowerPoint Presentation</vt:lpstr>
      <vt:lpstr>Summary</vt:lpstr>
      <vt:lpstr>Summary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Stephe Elston</dc:creator>
  <cp:lastModifiedBy>Stephen Elston</cp:lastModifiedBy>
  <cp:revision>718</cp:revision>
  <dcterms:created xsi:type="dcterms:W3CDTF">2020-08-19T23:28:02Z</dcterms:created>
  <dcterms:modified xsi:type="dcterms:W3CDTF">2025-11-05T02:58:45Z</dcterms:modified>
</cp:coreProperties>
</file>